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8" r:id="rId2"/>
    <p:sldId id="397" r:id="rId3"/>
    <p:sldId id="398" r:id="rId4"/>
    <p:sldId id="372" r:id="rId5"/>
    <p:sldId id="373" r:id="rId6"/>
    <p:sldId id="374" r:id="rId7"/>
    <p:sldId id="399" r:id="rId8"/>
    <p:sldId id="378" r:id="rId9"/>
    <p:sldId id="379" r:id="rId10"/>
    <p:sldId id="380" r:id="rId11"/>
    <p:sldId id="409" r:id="rId12"/>
    <p:sldId id="428" r:id="rId13"/>
    <p:sldId id="411" r:id="rId14"/>
    <p:sldId id="436" r:id="rId15"/>
    <p:sldId id="434" r:id="rId16"/>
    <p:sldId id="435" r:id="rId17"/>
    <p:sldId id="438" r:id="rId18"/>
    <p:sldId id="351" r:id="rId19"/>
    <p:sldId id="412" r:id="rId20"/>
    <p:sldId id="355" r:id="rId21"/>
    <p:sldId id="413" r:id="rId22"/>
    <p:sldId id="433" r:id="rId23"/>
    <p:sldId id="406" r:id="rId24"/>
    <p:sldId id="407" r:id="rId25"/>
    <p:sldId id="432" r:id="rId26"/>
    <p:sldId id="402" r:id="rId27"/>
    <p:sldId id="357" r:id="rId28"/>
    <p:sldId id="358" r:id="rId29"/>
    <p:sldId id="359" r:id="rId30"/>
    <p:sldId id="360" r:id="rId31"/>
    <p:sldId id="361" r:id="rId32"/>
    <p:sldId id="362" r:id="rId33"/>
    <p:sldId id="363" r:id="rId34"/>
    <p:sldId id="414" r:id="rId35"/>
    <p:sldId id="415" r:id="rId36"/>
    <p:sldId id="408" r:id="rId37"/>
    <p:sldId id="416" r:id="rId38"/>
    <p:sldId id="303" r:id="rId39"/>
    <p:sldId id="304" r:id="rId40"/>
    <p:sldId id="302" r:id="rId41"/>
    <p:sldId id="417" r:id="rId42"/>
    <p:sldId id="419" r:id="rId43"/>
    <p:sldId id="420" r:id="rId44"/>
    <p:sldId id="421" r:id="rId45"/>
    <p:sldId id="422" r:id="rId46"/>
    <p:sldId id="429" r:id="rId47"/>
    <p:sldId id="423" r:id="rId48"/>
    <p:sldId id="430" r:id="rId49"/>
    <p:sldId id="431" r:id="rId50"/>
    <p:sldId id="425" r:id="rId51"/>
    <p:sldId id="427" r:id="rId52"/>
    <p:sldId id="426" r:id="rId53"/>
    <p:sldId id="273" r:id="rId54"/>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9" roundtripDataSignature="AMtx7mhRjCp9+w6OGD4/Ig1mZznFfDv28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io Rejado Albaina" initials="SRA" lastIdx="10" clrIdx="0">
    <p:extLst>
      <p:ext uri="{19B8F6BF-5375-455C-9EA6-DF929625EA0E}">
        <p15:presenceInfo xmlns:p15="http://schemas.microsoft.com/office/powerpoint/2012/main" userId="Sergio Rejado Alba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56AF06-FBE3-4A0F-AE42-63BCA42D4779}">
  <a:tblStyle styleId="{D356AF06-FBE3-4A0F-AE42-63BCA42D477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77644" autoAdjust="0"/>
  </p:normalViewPr>
  <p:slideViewPr>
    <p:cSldViewPr snapToGrid="0">
      <p:cViewPr varScale="1">
        <p:scale>
          <a:sx n="49" d="100"/>
          <a:sy n="49" d="100"/>
        </p:scale>
        <p:origin x="1800" y="4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89" Type="http://customschemas.google.com/relationships/presentationmetadata" Target="metadata"/><Relationship Id="rId7" Type="http://schemas.openxmlformats.org/officeDocument/2006/relationships/slide" Target="slides/slide6.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79"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52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4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p:nvPr/>
        </p:nvSpPr>
        <p:spPr>
          <a:xfrm>
            <a:off x="3883990" y="8684960"/>
            <a:ext cx="2972392" cy="45756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800"/>
                <a:buFont typeface="Arial"/>
                <a:buNone/>
              </a:pPr>
              <a:t>1</a:t>
            </a:fld>
            <a:endParaRPr sz="1800" b="0" i="0" u="none" strike="noStrike" cap="none">
              <a:solidFill>
                <a:schemeClr val="dk1"/>
              </a:solidFill>
              <a:latin typeface="Calibri"/>
              <a:ea typeface="Calibri"/>
              <a:cs typeface="Calibri"/>
              <a:sym typeface="Calibri"/>
            </a:endParaRPr>
          </a:p>
        </p:txBody>
      </p:sp>
      <p:sp>
        <p:nvSpPr>
          <p:cNvPr id="86" name="Google Shape;86;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5315" y="4343216"/>
            <a:ext cx="5487369" cy="41151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15</a:t>
            </a:fld>
            <a:endParaRPr sz="1400"/>
          </a:p>
        </p:txBody>
      </p:sp>
    </p:spTree>
    <p:extLst>
      <p:ext uri="{BB962C8B-B14F-4D97-AF65-F5344CB8AC3E}">
        <p14:creationId xmlns:p14="http://schemas.microsoft.com/office/powerpoint/2010/main" val="197951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16</a:t>
            </a:fld>
            <a:endParaRPr sz="1400"/>
          </a:p>
        </p:txBody>
      </p:sp>
    </p:spTree>
    <p:extLst>
      <p:ext uri="{BB962C8B-B14F-4D97-AF65-F5344CB8AC3E}">
        <p14:creationId xmlns:p14="http://schemas.microsoft.com/office/powerpoint/2010/main" val="187717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17</a:t>
            </a:fld>
            <a:endParaRPr sz="1400"/>
          </a:p>
        </p:txBody>
      </p:sp>
    </p:spTree>
    <p:extLst>
      <p:ext uri="{BB962C8B-B14F-4D97-AF65-F5344CB8AC3E}">
        <p14:creationId xmlns:p14="http://schemas.microsoft.com/office/powerpoint/2010/main" val="342080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indent="0">
              <a:spcBef>
                <a:spcPts val="640"/>
              </a:spcBef>
              <a:buSzPts val="3200"/>
              <a:buNone/>
            </a:pPr>
            <a:r>
              <a:rPr lang="sk-SK" sz="1800" dirty="0"/>
              <a:t>AF: „The methodology will be </a:t>
            </a:r>
            <a:r>
              <a:rPr lang="sk-SK" sz="1800" b="1" dirty="0"/>
              <a:t>the basis to identify eco-corridors </a:t>
            </a:r>
            <a:r>
              <a:rPr lang="sk-SK" sz="1800" dirty="0"/>
              <a:t>in the Carpathians by </a:t>
            </a:r>
            <a:r>
              <a:rPr lang="sk-SK" sz="1800" b="1" dirty="0"/>
              <a:t>using large carnivores (brown bear, grey wolf and eurasian lynx) as umbrella species</a:t>
            </a:r>
            <a:r>
              <a:rPr lang="sk-SK" sz="1800" dirty="0"/>
              <a:t>. There will be one harmonized methodology for the </a:t>
            </a:r>
            <a:r>
              <a:rPr lang="sk-SK" sz="1800" b="1" dirty="0"/>
              <a:t>regional use</a:t>
            </a:r>
            <a:r>
              <a:rPr lang="sk-SK" sz="1800" dirty="0"/>
              <a:t>, which will be </a:t>
            </a:r>
            <a:r>
              <a:rPr lang="sk-SK" sz="1800" b="1" dirty="0"/>
              <a:t>adapted to each countries </a:t>
            </a:r>
            <a:r>
              <a:rPr lang="sk-SK" sz="1800" dirty="0"/>
              <a:t>needs. </a:t>
            </a:r>
          </a:p>
          <a:p>
            <a:pPr marL="0" indent="0">
              <a:spcBef>
                <a:spcPts val="640"/>
              </a:spcBef>
              <a:buSzPts val="3200"/>
              <a:buNone/>
            </a:pPr>
            <a:r>
              <a:rPr lang="sk-SK" sz="1800" dirty="0"/>
              <a:t>It will be thus used on both local (pilot areas) and national as well as at a regional level.</a:t>
            </a:r>
          </a:p>
          <a:p>
            <a:pPr marL="0" indent="0">
              <a:spcBef>
                <a:spcPts val="640"/>
              </a:spcBef>
              <a:buSzPts val="3200"/>
              <a:buNone/>
            </a:pPr>
            <a:r>
              <a:rPr lang="sk-SK" sz="1800" dirty="0"/>
              <a:t> The general methodology will be embedded as part of the </a:t>
            </a:r>
            <a:r>
              <a:rPr lang="sk-SK" sz="1800" b="1" dirty="0"/>
              <a:t>Strategy</a:t>
            </a:r>
            <a:r>
              <a:rPr lang="sk-SK" sz="1800" dirty="0"/>
              <a:t> into the frame of the </a:t>
            </a:r>
            <a:r>
              <a:rPr lang="sk-SK" sz="1800" b="1" dirty="0"/>
              <a:t>Carpathian Convention </a:t>
            </a:r>
            <a:r>
              <a:rPr lang="sk-SK" sz="1800" dirty="0"/>
              <a:t>thorugh its parties“</a:t>
            </a: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18</a:t>
            </a:fld>
            <a:endParaRPr sz="1400"/>
          </a:p>
        </p:txBody>
      </p:sp>
    </p:spTree>
    <p:extLst>
      <p:ext uri="{BB962C8B-B14F-4D97-AF65-F5344CB8AC3E}">
        <p14:creationId xmlns:p14="http://schemas.microsoft.com/office/powerpoint/2010/main" val="4146833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19</a:t>
            </a:fld>
            <a:endParaRPr sz="1400"/>
          </a:p>
        </p:txBody>
      </p:sp>
    </p:spTree>
    <p:extLst>
      <p:ext uri="{BB962C8B-B14F-4D97-AF65-F5344CB8AC3E}">
        <p14:creationId xmlns:p14="http://schemas.microsoft.com/office/powerpoint/2010/main" val="318049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4" name="Shape 174"/>
          <p:cNvSpPr txBox="1">
            <a:spLocks noGrp="1"/>
          </p:cNvSpPr>
          <p:nvPr>
            <p:ph type="body" idx="1"/>
          </p:nvPr>
        </p:nvSpPr>
        <p:spPr>
          <a:xfrm>
            <a:off x="685315" y="4343216"/>
            <a:ext cx="5487369" cy="41151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a:p>
        </p:txBody>
      </p:sp>
      <p:sp>
        <p:nvSpPr>
          <p:cNvPr id="175" name="Shape 175"/>
          <p:cNvSpPr txBox="1"/>
          <p:nvPr/>
        </p:nvSpPr>
        <p:spPr>
          <a:xfrm>
            <a:off x="3883990" y="8684960"/>
            <a:ext cx="2972392" cy="45756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800"/>
                <a:buFont typeface="Arial"/>
                <a:buNone/>
              </a:pPr>
              <a:t>20</a:t>
            </a:fld>
            <a:endParaRPr/>
          </a:p>
        </p:txBody>
      </p:sp>
    </p:spTree>
    <p:extLst>
      <p:ext uri="{BB962C8B-B14F-4D97-AF65-F5344CB8AC3E}">
        <p14:creationId xmlns:p14="http://schemas.microsoft.com/office/powerpoint/2010/main" val="361084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21</a:t>
            </a:fld>
            <a:endParaRPr sz="1400"/>
          </a:p>
        </p:txBody>
      </p:sp>
    </p:spTree>
    <p:extLst>
      <p:ext uri="{BB962C8B-B14F-4D97-AF65-F5344CB8AC3E}">
        <p14:creationId xmlns:p14="http://schemas.microsoft.com/office/powerpoint/2010/main" val="36422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22</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3530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82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69">
            <a:extLst>
              <a:ext uri="{FF2B5EF4-FFF2-40B4-BE49-F238E27FC236}">
                <a16:creationId xmlns:a16="http://schemas.microsoft.com/office/drawing/2014/main" id="{37506784-F7E5-4E57-B496-99DC7E1EDF06}"/>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sp>
      <p:sp>
        <p:nvSpPr>
          <p:cNvPr id="50179" name="Shape 70">
            <a:extLst>
              <a:ext uri="{FF2B5EF4-FFF2-40B4-BE49-F238E27FC236}">
                <a16:creationId xmlns:a16="http://schemas.microsoft.com/office/drawing/2014/main" id="{9E1D7730-12D6-42B1-BD3C-7A6BBB7ADE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SzPct val="25000"/>
            </a:pPr>
            <a:r>
              <a:rPr lang="en-US" altLang="hu-HU" sz="1800">
                <a:latin typeface="Arial" panose="020B0604020202020204" pitchFamily="34" charset="0"/>
                <a:cs typeface="Arial" panose="020B0604020202020204" pitchFamily="34" charset="0"/>
              </a:rPr>
              <a:t>Shall I delete this slide?</a:t>
            </a:r>
          </a:p>
          <a:p>
            <a:pPr>
              <a:spcBef>
                <a:spcPct val="0"/>
              </a:spcBef>
              <a:buSzPct val="25000"/>
            </a:pPr>
            <a:endParaRPr lang="en-US" altLang="hu-HU" sz="1800">
              <a:latin typeface="Arial" panose="020B0604020202020204" pitchFamily="34" charset="0"/>
              <a:cs typeface="Arial" panose="020B0604020202020204" pitchFamily="34" charset="0"/>
            </a:endParaRPr>
          </a:p>
        </p:txBody>
      </p:sp>
      <p:sp>
        <p:nvSpPr>
          <p:cNvPr id="50180" name="Shape 71">
            <a:extLst>
              <a:ext uri="{FF2B5EF4-FFF2-40B4-BE49-F238E27FC236}">
                <a16:creationId xmlns:a16="http://schemas.microsoft.com/office/drawing/2014/main" id="{42CA43BE-9616-48CE-A0C1-5212ABBA363D}"/>
              </a:ext>
            </a:extLst>
          </p:cNvPr>
          <p:cNvSpPr txBox="1">
            <a:spLocks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
                <a:srgbClr val="000000"/>
              </a:buClr>
              <a:buSzPct val="25000"/>
              <a:buFont typeface="Arial" panose="020B0604020202020204" pitchFamily="34" charset="0"/>
              <a:buNone/>
              <a:tabLst/>
              <a:defRPr/>
            </a:pPr>
            <a:fld id="{DD9EF2BB-9A2D-4BED-BD8D-ACB34DB8E855}" type="slidenum">
              <a:rPr kumimoji="0" lang="en-US"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0" fontAlgn="base" latinLnBrk="0" hangingPunct="0">
                <a:lnSpc>
                  <a:spcPct val="100000"/>
                </a:lnSpc>
                <a:spcBef>
                  <a:spcPct val="0"/>
                </a:spcBef>
                <a:spcAft>
                  <a:spcPct val="0"/>
                </a:spcAft>
                <a:buClr>
                  <a:srgbClr val="000000"/>
                </a:buClr>
                <a:buSzPct val="25000"/>
                <a:buFont typeface="Arial" panose="020B0604020202020204" pitchFamily="34" charset="0"/>
                <a:buNone/>
                <a:tabLst/>
                <a:defRPr/>
              </a:pPr>
              <a:t>26</a:t>
            </a:fld>
            <a:endParaRPr kumimoji="0" lang="en-US"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p:spPr>
        <p:txBody>
          <a:bodyPr/>
          <a:lstStyle/>
          <a:p>
            <a:r>
              <a:rPr lang="de-AT" altLang="de-DE"/>
              <a:t>Ecocorridors vs transport infrastructure</a:t>
            </a:r>
          </a:p>
          <a:p>
            <a:endParaRPr lang="de-AT" altLang="de-DE"/>
          </a:p>
          <a:p>
            <a:endParaRPr lang="de-AT" altLang="de-DE"/>
          </a:p>
          <a:p>
            <a:r>
              <a:rPr lang="de-AT" altLang="de-DE"/>
              <a:t>The focus is clearly on the Carpathians, but we are reaching out to other countries of the EUSDR</a:t>
            </a:r>
          </a:p>
          <a:p>
            <a:endParaRPr lang="de-AT" altLang="de-DE"/>
          </a:p>
          <a:p>
            <a:endParaRPr lang="de-AT" altLang="de-DE"/>
          </a:p>
        </p:txBody>
      </p:sp>
      <p:sp>
        <p:nvSpPr>
          <p:cNvPr id="61444"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44A9416-52CA-47AE-80B0-72D858C8C8FA}"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0805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27</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28</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29</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30</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31</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32</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685315" y="4343216"/>
            <a:ext cx="5487369" cy="4115167"/>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a:t>Shall I delete this slide?</a:t>
            </a:r>
          </a:p>
          <a:p>
            <a:pPr marL="0" marR="0" lvl="0" indent="0" algn="l" rtl="0">
              <a:spcBef>
                <a:spcPts val="0"/>
              </a:spcBef>
              <a:buSzPct val="25000"/>
              <a:buNone/>
            </a:pPr>
            <a:endParaRPr sz="1800" b="0" i="0" u="none" strike="noStrike" cap="none"/>
          </a:p>
        </p:txBody>
      </p:sp>
      <p:sp>
        <p:nvSpPr>
          <p:cNvPr id="71" name="Shape 71"/>
          <p:cNvSpPr txBox="1"/>
          <p:nvPr/>
        </p:nvSpPr>
        <p:spPr>
          <a:xfrm>
            <a:off x="3883991" y="8684960"/>
            <a:ext cx="2972391" cy="457566"/>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ct val="25000"/>
                <a:buFont typeface="Arial"/>
                <a:buNone/>
              </a:pPr>
              <a:t>33</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34</a:t>
            </a:fld>
            <a:endParaRPr sz="1400"/>
          </a:p>
        </p:txBody>
      </p:sp>
    </p:spTree>
    <p:extLst>
      <p:ext uri="{BB962C8B-B14F-4D97-AF65-F5344CB8AC3E}">
        <p14:creationId xmlns:p14="http://schemas.microsoft.com/office/powerpoint/2010/main" val="2186139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p:spPr>
        <p:txBody>
          <a:bodyPr/>
          <a:lstStyle/>
          <a:p>
            <a:r>
              <a:rPr lang="de-AT" altLang="de-DE"/>
              <a:t>Ecocorridors vs transport infrastructure</a:t>
            </a:r>
          </a:p>
          <a:p>
            <a:endParaRPr lang="de-AT" altLang="de-DE"/>
          </a:p>
          <a:p>
            <a:endParaRPr lang="de-AT" altLang="de-DE"/>
          </a:p>
          <a:p>
            <a:r>
              <a:rPr lang="de-AT" altLang="de-DE"/>
              <a:t>The focus is clearly on the Carpathians, but we are reaching out to other countries of the EUSDR</a:t>
            </a:r>
          </a:p>
          <a:p>
            <a:endParaRPr lang="de-AT" altLang="de-DE"/>
          </a:p>
          <a:p>
            <a:endParaRPr lang="de-AT" altLang="de-DE"/>
          </a:p>
        </p:txBody>
      </p:sp>
      <p:sp>
        <p:nvSpPr>
          <p:cNvPr id="62468"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DBCFD93-9059-4C45-97EE-8DA09643C69E}"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8202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43</a:t>
            </a:fld>
            <a:endParaRPr sz="1400"/>
          </a:p>
        </p:txBody>
      </p:sp>
    </p:spTree>
    <p:extLst>
      <p:ext uri="{BB962C8B-B14F-4D97-AF65-F5344CB8AC3E}">
        <p14:creationId xmlns:p14="http://schemas.microsoft.com/office/powerpoint/2010/main" val="4275654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txBox="1">
            <a:spLocks noGrp="1"/>
          </p:cNvSpPr>
          <p:nvPr>
            <p:ph type="body" idx="1"/>
          </p:nvPr>
        </p:nvSpPr>
        <p:spPr>
          <a:xfrm>
            <a:off x="685315" y="4343216"/>
            <a:ext cx="5487369" cy="4115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0" name="Google Shape;250;p18: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noFill/>
        </p:spPr>
        <p:txBody>
          <a:bodyPr/>
          <a:lstStyle/>
          <a:p>
            <a:r>
              <a:rPr lang="de-AT" altLang="de-DE"/>
              <a:t>Ecocorridors vs transport infrastructure</a:t>
            </a:r>
          </a:p>
          <a:p>
            <a:endParaRPr lang="de-AT" altLang="de-DE"/>
          </a:p>
          <a:p>
            <a:endParaRPr lang="de-AT" altLang="de-DE"/>
          </a:p>
          <a:p>
            <a:r>
              <a:rPr lang="de-AT" altLang="de-DE"/>
              <a:t>The focus is clearly on the Carpathians, but we are reaching out to other countries of the EUSDR</a:t>
            </a:r>
          </a:p>
          <a:p>
            <a:endParaRPr lang="de-AT" altLang="de-DE"/>
          </a:p>
          <a:p>
            <a:endParaRPr lang="de-AT" altLang="de-DE"/>
          </a:p>
        </p:txBody>
      </p:sp>
      <p:sp>
        <p:nvSpPr>
          <p:cNvPr id="63492"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949A26B-7563-4952-8F04-35F3240796F1}"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869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ln/>
        </p:spPr>
      </p:sp>
      <p:sp>
        <p:nvSpPr>
          <p:cNvPr id="67587" name="Notizenplatzhalter 2"/>
          <p:cNvSpPr>
            <a:spLocks noGrp="1"/>
          </p:cNvSpPr>
          <p:nvPr>
            <p:ph type="body" idx="1"/>
          </p:nvPr>
        </p:nvSpPr>
        <p:spPr>
          <a:noFill/>
        </p:spPr>
        <p:txBody>
          <a:bodyPr/>
          <a:lstStyle/>
          <a:p>
            <a:r>
              <a:rPr lang="de-AT" altLang="de-DE"/>
              <a:t>Ecocorridors vs transport infrastructure</a:t>
            </a:r>
          </a:p>
          <a:p>
            <a:endParaRPr lang="de-AT" altLang="de-DE"/>
          </a:p>
          <a:p>
            <a:endParaRPr lang="de-AT" altLang="de-DE"/>
          </a:p>
          <a:p>
            <a:r>
              <a:rPr lang="de-AT" altLang="de-DE"/>
              <a:t>The focus is clearly on the Carpathians, but we are reaching out to other countries of the EUSDR</a:t>
            </a:r>
          </a:p>
          <a:p>
            <a:endParaRPr lang="de-AT" altLang="de-DE"/>
          </a:p>
          <a:p>
            <a:endParaRPr lang="de-AT" altLang="de-DE"/>
          </a:p>
        </p:txBody>
      </p:sp>
      <p:sp>
        <p:nvSpPr>
          <p:cNvPr id="67588"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9F708D7-6CCC-4B7B-9171-CE5E9914306F}"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827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p:spPr>
        <p:txBody>
          <a:bodyPr/>
          <a:lstStyle/>
          <a:p>
            <a:r>
              <a:rPr lang="de-AT" altLang="de-DE"/>
              <a:t>Ecocorridors vs transport infrastructure</a:t>
            </a:r>
          </a:p>
          <a:p>
            <a:endParaRPr lang="de-AT" altLang="de-DE"/>
          </a:p>
          <a:p>
            <a:endParaRPr lang="de-AT" altLang="de-DE"/>
          </a:p>
          <a:p>
            <a:r>
              <a:rPr lang="de-AT" altLang="de-DE"/>
              <a:t>The focus is clearly on the Carpathians, but we are reaching out to other countries of the EUSDR</a:t>
            </a:r>
          </a:p>
          <a:p>
            <a:endParaRPr lang="de-AT" altLang="de-DE"/>
          </a:p>
          <a:p>
            <a:endParaRPr lang="de-AT" altLang="de-DE"/>
          </a:p>
        </p:txBody>
      </p:sp>
      <p:sp>
        <p:nvSpPr>
          <p:cNvPr id="68612"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8BE5BD-928C-415A-ACEA-D99FD4780AF9}"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358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p:spPr>
        <p:txBody>
          <a:bodyPr/>
          <a:lstStyle/>
          <a:p>
            <a:r>
              <a:rPr lang="de-AT" altLang="de-DE" dirty="0" err="1"/>
              <a:t>Ecocorridors</a:t>
            </a:r>
            <a:r>
              <a:rPr lang="de-AT" altLang="de-DE" dirty="0"/>
              <a:t> </a:t>
            </a:r>
            <a:r>
              <a:rPr lang="de-AT" altLang="de-DE" dirty="0" err="1"/>
              <a:t>vs</a:t>
            </a:r>
            <a:r>
              <a:rPr lang="de-AT" altLang="de-DE" dirty="0"/>
              <a:t> </a:t>
            </a:r>
            <a:r>
              <a:rPr lang="de-AT" altLang="de-DE" dirty="0" err="1"/>
              <a:t>transport</a:t>
            </a:r>
            <a:r>
              <a:rPr lang="de-AT" altLang="de-DE" dirty="0"/>
              <a:t> </a:t>
            </a:r>
            <a:r>
              <a:rPr lang="de-AT" altLang="de-DE" dirty="0" err="1"/>
              <a:t>infrastructure</a:t>
            </a:r>
            <a:endParaRPr lang="de-AT" altLang="de-DE" dirty="0"/>
          </a:p>
          <a:p>
            <a:endParaRPr lang="de-AT" altLang="de-DE" dirty="0"/>
          </a:p>
          <a:p>
            <a:r>
              <a:rPr lang="de-AT" altLang="de-DE" dirty="0"/>
              <a:t>The </a:t>
            </a:r>
            <a:r>
              <a:rPr lang="de-AT" altLang="de-DE" dirty="0" err="1"/>
              <a:t>focus</a:t>
            </a:r>
            <a:r>
              <a:rPr lang="de-AT" altLang="de-DE" dirty="0"/>
              <a:t> </a:t>
            </a:r>
            <a:r>
              <a:rPr lang="de-AT" altLang="de-DE" dirty="0" err="1"/>
              <a:t>is</a:t>
            </a:r>
            <a:r>
              <a:rPr lang="de-AT" altLang="de-DE" dirty="0"/>
              <a:t> </a:t>
            </a:r>
            <a:r>
              <a:rPr lang="de-AT" altLang="de-DE" dirty="0" err="1"/>
              <a:t>clearly</a:t>
            </a:r>
            <a:r>
              <a:rPr lang="de-AT" altLang="de-DE" dirty="0"/>
              <a:t> on </a:t>
            </a:r>
            <a:r>
              <a:rPr lang="de-AT" altLang="de-DE" dirty="0" err="1"/>
              <a:t>the</a:t>
            </a:r>
            <a:r>
              <a:rPr lang="de-AT" altLang="de-DE" dirty="0"/>
              <a:t> </a:t>
            </a:r>
            <a:r>
              <a:rPr lang="de-AT" altLang="de-DE" dirty="0" err="1"/>
              <a:t>Carpathians</a:t>
            </a:r>
            <a:r>
              <a:rPr lang="de-AT" altLang="de-DE" dirty="0"/>
              <a:t>, but </a:t>
            </a:r>
            <a:r>
              <a:rPr lang="de-AT" altLang="de-DE" dirty="0" err="1"/>
              <a:t>we</a:t>
            </a:r>
            <a:r>
              <a:rPr lang="de-AT" altLang="de-DE" dirty="0"/>
              <a:t> </a:t>
            </a:r>
            <a:r>
              <a:rPr lang="de-AT" altLang="de-DE" dirty="0" err="1"/>
              <a:t>are</a:t>
            </a:r>
            <a:r>
              <a:rPr lang="de-AT" altLang="de-DE" dirty="0"/>
              <a:t> </a:t>
            </a:r>
            <a:r>
              <a:rPr lang="de-AT" altLang="de-DE" dirty="0" err="1"/>
              <a:t>reaching</a:t>
            </a:r>
            <a:r>
              <a:rPr lang="de-AT" altLang="de-DE" dirty="0"/>
              <a:t> out </a:t>
            </a:r>
            <a:r>
              <a:rPr lang="de-AT" altLang="de-DE" dirty="0" err="1"/>
              <a:t>to</a:t>
            </a:r>
            <a:r>
              <a:rPr lang="de-AT" altLang="de-DE" dirty="0"/>
              <a:t> </a:t>
            </a:r>
            <a:r>
              <a:rPr lang="de-AT" altLang="de-DE" dirty="0" err="1"/>
              <a:t>other</a:t>
            </a:r>
            <a:r>
              <a:rPr lang="de-AT" altLang="de-DE" dirty="0"/>
              <a:t> countries </a:t>
            </a:r>
            <a:r>
              <a:rPr lang="de-AT" altLang="de-DE" dirty="0" err="1"/>
              <a:t>of</a:t>
            </a:r>
            <a:r>
              <a:rPr lang="de-AT" altLang="de-DE" dirty="0"/>
              <a:t> </a:t>
            </a:r>
            <a:r>
              <a:rPr lang="de-AT" altLang="de-DE" dirty="0" err="1"/>
              <a:t>the</a:t>
            </a:r>
            <a:r>
              <a:rPr lang="de-AT" altLang="de-DE" dirty="0"/>
              <a:t> EUSDR</a:t>
            </a:r>
          </a:p>
          <a:p>
            <a:endParaRPr lang="de-AT" altLang="de-DE" dirty="0"/>
          </a:p>
          <a:p>
            <a:endParaRPr lang="de-AT" altLang="de-DE" dirty="0"/>
          </a:p>
        </p:txBody>
      </p:sp>
      <p:sp>
        <p:nvSpPr>
          <p:cNvPr id="69636" name="Foliennummernplatzhalter 3"/>
          <p:cNvSpPr>
            <a:spLocks noGrp="1"/>
          </p:cNvSpPr>
          <p:nvPr>
            <p:ph type="sldNum" sz="quarter" idx="5"/>
          </p:nvPr>
        </p:nvSpPr>
        <p:spPr>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9771D75-8408-4F33-943A-1D7643651F69}" type="slidenum">
              <a:rPr kumimoji="0" lang="en-US" alt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alt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959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13</a:t>
            </a:fld>
            <a:endParaRPr sz="1400"/>
          </a:p>
        </p:txBody>
      </p:sp>
    </p:spTree>
    <p:extLst>
      <p:ext uri="{BB962C8B-B14F-4D97-AF65-F5344CB8AC3E}">
        <p14:creationId xmlns:p14="http://schemas.microsoft.com/office/powerpoint/2010/main" val="302533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315" y="4343216"/>
            <a:ext cx="5487306" cy="411522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0" name="Shape 130"/>
          <p:cNvSpPr txBox="1">
            <a:spLocks noGrp="1"/>
          </p:cNvSpPr>
          <p:nvPr>
            <p:ph type="sldNum" idx="12"/>
          </p:nvPr>
        </p:nvSpPr>
        <p:spPr>
          <a:xfrm>
            <a:off x="3883990" y="8684960"/>
            <a:ext cx="2972278" cy="457649"/>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pPr marL="0" lvl="0" indent="0">
                <a:spcBef>
                  <a:spcPts val="0"/>
                </a:spcBef>
                <a:spcAft>
                  <a:spcPts val="0"/>
                </a:spcAft>
                <a:buClr>
                  <a:srgbClr val="000000"/>
                </a:buClr>
                <a:buSzPts val="1200"/>
                <a:buFont typeface="Arial"/>
                <a:buNone/>
              </a:pPr>
              <a:t>14</a:t>
            </a:fld>
            <a:endParaRPr sz="1400"/>
          </a:p>
        </p:txBody>
      </p:sp>
    </p:spTree>
    <p:extLst>
      <p:ext uri="{BB962C8B-B14F-4D97-AF65-F5344CB8AC3E}">
        <p14:creationId xmlns:p14="http://schemas.microsoft.com/office/powerpoint/2010/main" val="1212687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Subtitl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0"/>
          <p:cNvSpPr txBox="1">
            <a:spLocks noGrp="1"/>
          </p:cNvSpPr>
          <p:nvPr>
            <p:ph type="ctrTitle"/>
          </p:nvPr>
        </p:nvSpPr>
        <p:spPr>
          <a:xfrm>
            <a:off x="247650" y="1447801"/>
            <a:ext cx="942216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616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0"/>
          <p:cNvSpPr txBox="1">
            <a:spLocks noGrp="1"/>
          </p:cNvSpPr>
          <p:nvPr>
            <p:ph type="subTitle" idx="1"/>
          </p:nvPr>
        </p:nvSpPr>
        <p:spPr>
          <a:xfrm>
            <a:off x="247650" y="2438400"/>
            <a:ext cx="9410700" cy="3200400"/>
          </a:xfrm>
          <a:prstGeom prst="rect">
            <a:avLst/>
          </a:prstGeom>
          <a:noFill/>
          <a:ln>
            <a:noFill/>
          </a:ln>
        </p:spPr>
        <p:txBody>
          <a:bodyPr spcFirstLastPara="1" wrap="square" lIns="91425" tIns="45700" rIns="91425" bIns="45700" anchor="t" anchorCtr="0">
            <a:normAutofit/>
          </a:bodyPr>
          <a:lstStyle>
            <a:lvl1pPr lvl="0" algn="l">
              <a:spcBef>
                <a:spcPts val="640"/>
              </a:spcBef>
              <a:spcAft>
                <a:spcPts val="0"/>
              </a:spcAft>
              <a:buClr>
                <a:srgbClr val="254AA5"/>
              </a:buClr>
              <a:buSzPts val="4480"/>
              <a:buNone/>
              <a:defRPr>
                <a:solidFill>
                  <a:srgbClr val="254AA5"/>
                </a:solidFill>
                <a:latin typeface="Calibri"/>
                <a:ea typeface="Calibri"/>
                <a:cs typeface="Calibri"/>
                <a:sym typeface="Calibri"/>
              </a:defRPr>
            </a:lvl1pPr>
            <a:lvl2pPr lvl="1" algn="ctr">
              <a:spcBef>
                <a:spcPts val="560"/>
              </a:spcBef>
              <a:spcAft>
                <a:spcPts val="0"/>
              </a:spcAft>
              <a:buClr>
                <a:srgbClr val="888888"/>
              </a:buClr>
              <a:buSzPts val="3920"/>
              <a:buNone/>
              <a:defRPr>
                <a:solidFill>
                  <a:srgbClr val="888888"/>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and Picture (no circles)">
  <p:cSld name="Title, Subtitle and Picture (no circle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23"/>
          <p:cNvSpPr txBox="1">
            <a:spLocks noGrp="1"/>
          </p:cNvSpPr>
          <p:nvPr>
            <p:ph type="ctrTitle"/>
          </p:nvPr>
        </p:nvSpPr>
        <p:spPr>
          <a:xfrm>
            <a:off x="247650" y="1447801"/>
            <a:ext cx="942216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3"/>
          <p:cNvSpPr txBox="1">
            <a:spLocks noGrp="1"/>
          </p:cNvSpPr>
          <p:nvPr>
            <p:ph type="subTitle" idx="1"/>
          </p:nvPr>
        </p:nvSpPr>
        <p:spPr>
          <a:xfrm>
            <a:off x="247650" y="2438400"/>
            <a:ext cx="5200650" cy="3200400"/>
          </a:xfrm>
          <a:prstGeom prst="rect">
            <a:avLst/>
          </a:prstGeom>
          <a:noFill/>
          <a:ln>
            <a:noFill/>
          </a:ln>
        </p:spPr>
        <p:txBody>
          <a:bodyPr spcFirstLastPara="1" wrap="square" lIns="91425" tIns="45700" rIns="91425" bIns="45700" anchor="t" anchorCtr="0">
            <a:normAutofit/>
          </a:bodyPr>
          <a:lstStyle>
            <a:lvl1pPr lvl="0" algn="l">
              <a:spcBef>
                <a:spcPts val="640"/>
              </a:spcBef>
              <a:spcAft>
                <a:spcPts val="0"/>
              </a:spcAft>
              <a:buClr>
                <a:srgbClr val="254AA5"/>
              </a:buClr>
              <a:buSzPts val="4480"/>
              <a:buNone/>
              <a:defRPr>
                <a:solidFill>
                  <a:srgbClr val="254AA5"/>
                </a:solidFill>
              </a:defRPr>
            </a:lvl1pPr>
            <a:lvl2pPr lvl="1" algn="ctr">
              <a:spcBef>
                <a:spcPts val="560"/>
              </a:spcBef>
              <a:spcAft>
                <a:spcPts val="0"/>
              </a:spcAft>
              <a:buClr>
                <a:srgbClr val="888888"/>
              </a:buClr>
              <a:buSzPts val="3920"/>
              <a:buNone/>
              <a:defRPr>
                <a:solidFill>
                  <a:srgbClr val="888888"/>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pic>
        <p:nvPicPr>
          <p:cNvPr id="26" name="Google Shape;26;p23" descr="F:\#wwf\#wwf\PHOTOS-20181025T173209Z-001\Carpathians_Mala Fatra_SK_c_Tomas Hulik(3).jpg"/>
          <p:cNvPicPr preferRelativeResize="0"/>
          <p:nvPr/>
        </p:nvPicPr>
        <p:blipFill rotWithShape="1">
          <a:blip r:embed="rId3">
            <a:alphaModFix/>
          </a:blip>
          <a:srcRect/>
          <a:stretch/>
        </p:blipFill>
        <p:spPr>
          <a:xfrm>
            <a:off x="5695950" y="2438400"/>
            <a:ext cx="3973866" cy="275113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Bullets + Sub Bullets">
  <p:cSld name="Title + Bullets + Sub Bullet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4"/>
          <p:cNvSpPr txBox="1">
            <a:spLocks noGrp="1"/>
          </p:cNvSpPr>
          <p:nvPr>
            <p:ph type="ctrTitle"/>
          </p:nvPr>
        </p:nvSpPr>
        <p:spPr>
          <a:xfrm>
            <a:off x="247650" y="1447801"/>
            <a:ext cx="942216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subTitle" idx="1"/>
          </p:nvPr>
        </p:nvSpPr>
        <p:spPr>
          <a:xfrm>
            <a:off x="247650" y="2438401"/>
            <a:ext cx="9410700" cy="3810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254AA5"/>
              </a:buClr>
              <a:buSzPts val="4620"/>
              <a:buFont typeface="Arial"/>
              <a:buChar char="•"/>
              <a:defRPr sz="3300">
                <a:solidFill>
                  <a:srgbClr val="254AA5"/>
                </a:solidFill>
              </a:defRPr>
            </a:lvl1pPr>
            <a:lvl2pPr lvl="1" algn="l">
              <a:spcBef>
                <a:spcPts val="0"/>
              </a:spcBef>
              <a:spcAft>
                <a:spcPts val="0"/>
              </a:spcAft>
              <a:buClr>
                <a:srgbClr val="8EC742"/>
              </a:buClr>
              <a:buSzPts val="3920"/>
              <a:buFont typeface="Noto Sans Symbols"/>
              <a:buChar char="⮚"/>
              <a:defRPr>
                <a:solidFill>
                  <a:srgbClr val="8EC742"/>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ullets + Picture">
  <p:cSld name="Title + Bullets + Pictur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25"/>
          <p:cNvSpPr txBox="1">
            <a:spLocks noGrp="1"/>
          </p:cNvSpPr>
          <p:nvPr>
            <p:ph type="ctrTitle"/>
          </p:nvPr>
        </p:nvSpPr>
        <p:spPr>
          <a:xfrm>
            <a:off x="247650" y="1447801"/>
            <a:ext cx="942216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5"/>
          <p:cNvSpPr txBox="1">
            <a:spLocks noGrp="1"/>
          </p:cNvSpPr>
          <p:nvPr>
            <p:ph type="subTitle" idx="1"/>
          </p:nvPr>
        </p:nvSpPr>
        <p:spPr>
          <a:xfrm>
            <a:off x="247650" y="2438401"/>
            <a:ext cx="5365750" cy="3810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254AA5"/>
              </a:buClr>
              <a:buSzPts val="4620"/>
              <a:buFont typeface="Arial"/>
              <a:buChar char="•"/>
              <a:defRPr sz="3300">
                <a:solidFill>
                  <a:srgbClr val="254AA5"/>
                </a:solidFill>
              </a:defRPr>
            </a:lvl1pPr>
            <a:lvl2pPr lvl="1" algn="l">
              <a:spcBef>
                <a:spcPts val="0"/>
              </a:spcBef>
              <a:spcAft>
                <a:spcPts val="0"/>
              </a:spcAft>
              <a:buClr>
                <a:srgbClr val="8EC742"/>
              </a:buClr>
              <a:buSzPts val="3920"/>
              <a:buFont typeface="Noto Sans Symbols"/>
              <a:buChar char="⮚"/>
              <a:defRPr>
                <a:solidFill>
                  <a:srgbClr val="8EC742"/>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pic>
        <p:nvPicPr>
          <p:cNvPr id="33" name="Google Shape;33;p25"/>
          <p:cNvPicPr preferRelativeResize="0"/>
          <p:nvPr/>
        </p:nvPicPr>
        <p:blipFill rotWithShape="1">
          <a:blip r:embed="rId3">
            <a:alphaModFix/>
          </a:blip>
          <a:srcRect/>
          <a:stretch/>
        </p:blipFill>
        <p:spPr>
          <a:xfrm>
            <a:off x="5695950" y="3124200"/>
            <a:ext cx="3973866" cy="244851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 Table (no circles)">
  <p:cSld name="Subtitle + Table (no circle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26"/>
          <p:cNvSpPr txBox="1">
            <a:spLocks noGrp="1"/>
          </p:cNvSpPr>
          <p:nvPr>
            <p:ph type="subTitle" idx="1"/>
          </p:nvPr>
        </p:nvSpPr>
        <p:spPr>
          <a:xfrm>
            <a:off x="247650" y="1447800"/>
            <a:ext cx="9410700" cy="685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254AA5"/>
              </a:buClr>
              <a:buSzPts val="4480"/>
              <a:buNone/>
              <a:defRPr>
                <a:solidFill>
                  <a:srgbClr val="254AA5"/>
                </a:solidFill>
              </a:defRPr>
            </a:lvl1pPr>
            <a:lvl2pPr lvl="1" algn="ctr">
              <a:spcBef>
                <a:spcPts val="560"/>
              </a:spcBef>
              <a:spcAft>
                <a:spcPts val="0"/>
              </a:spcAft>
              <a:buClr>
                <a:srgbClr val="888888"/>
              </a:buClr>
              <a:buSzPts val="3920"/>
              <a:buNone/>
              <a:defRPr>
                <a:solidFill>
                  <a:srgbClr val="888888"/>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graphicFrame>
        <p:nvGraphicFramePr>
          <p:cNvPr id="36" name="Google Shape;36;p26"/>
          <p:cNvGraphicFramePr/>
          <p:nvPr/>
        </p:nvGraphicFramePr>
        <p:xfrm>
          <a:off x="742952" y="2209801"/>
          <a:ext cx="2321429" cy="2142857"/>
        </p:xfrm>
        <a:graphic>
          <a:graphicData uri="http://schemas.openxmlformats.org/drawingml/2006/table">
            <a:tbl>
              <a:tblPr firstRow="1" bandRow="1">
                <a:noFill/>
                <a:tableStyleId>{D356AF06-FBE3-4A0F-AE42-63BCA42D4779}</a:tableStyleId>
              </a:tblPr>
              <a:tblGrid>
                <a:gridCol w="1684021">
                  <a:extLst>
                    <a:ext uri="{9D8B030D-6E8A-4147-A177-3AD203B41FA5}">
                      <a16:colId xmlns:a16="http://schemas.microsoft.com/office/drawing/2014/main" val="20000"/>
                    </a:ext>
                  </a:extLst>
                </a:gridCol>
                <a:gridCol w="1684021">
                  <a:extLst>
                    <a:ext uri="{9D8B030D-6E8A-4147-A177-3AD203B41FA5}">
                      <a16:colId xmlns:a16="http://schemas.microsoft.com/office/drawing/2014/main" val="20001"/>
                    </a:ext>
                  </a:extLst>
                </a:gridCol>
                <a:gridCol w="1684021">
                  <a:extLst>
                    <a:ext uri="{9D8B030D-6E8A-4147-A177-3AD203B41FA5}">
                      <a16:colId xmlns:a16="http://schemas.microsoft.com/office/drawing/2014/main" val="20002"/>
                    </a:ext>
                  </a:extLst>
                </a:gridCol>
                <a:gridCol w="1684021">
                  <a:extLst>
                    <a:ext uri="{9D8B030D-6E8A-4147-A177-3AD203B41FA5}">
                      <a16:colId xmlns:a16="http://schemas.microsoft.com/office/drawing/2014/main" val="20003"/>
                    </a:ext>
                  </a:extLst>
                </a:gridCol>
                <a:gridCol w="1684021">
                  <a:extLst>
                    <a:ext uri="{9D8B030D-6E8A-4147-A177-3AD203B41FA5}">
                      <a16:colId xmlns:a16="http://schemas.microsoft.com/office/drawing/2014/main" val="20004"/>
                    </a:ext>
                  </a:extLst>
                </a:gridCol>
              </a:tblGrid>
              <a:tr h="495304">
                <a:tc>
                  <a:txBody>
                    <a:bodyPr/>
                    <a:lstStyle/>
                    <a:p>
                      <a:pPr marL="0" marR="0" lvl="0" indent="0" algn="l" rtl="0">
                        <a:spcBef>
                          <a:spcPts val="0"/>
                        </a:spcBef>
                        <a:spcAft>
                          <a:spcPts val="0"/>
                        </a:spcAft>
                        <a:buNone/>
                      </a:pPr>
                      <a:r>
                        <a:rPr lang="en-US" sz="2500" u="none" strike="noStrike" cap="none">
                          <a:solidFill>
                            <a:schemeClr val="lt1"/>
                          </a:solidFill>
                          <a:latin typeface="Calibri"/>
                          <a:ea typeface="Calibri"/>
                          <a:cs typeface="Calibri"/>
                          <a:sym typeface="Calibri"/>
                        </a:rPr>
                        <a:t>text</a:t>
                      </a:r>
                      <a:endParaRPr sz="700"/>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8EC742"/>
                    </a:solidFill>
                  </a:tcPr>
                </a:tc>
                <a:tc>
                  <a:txBody>
                    <a:bodyPr/>
                    <a:lstStyle/>
                    <a:p>
                      <a:pPr marL="0" marR="0" lvl="0" indent="0" algn="l" rtl="0">
                        <a:spcBef>
                          <a:spcPts val="0"/>
                        </a:spcBef>
                        <a:spcAft>
                          <a:spcPts val="0"/>
                        </a:spcAft>
                        <a:buNone/>
                      </a:pPr>
                      <a:r>
                        <a:rPr lang="en-US" sz="2500">
                          <a:solidFill>
                            <a:schemeClr val="lt1"/>
                          </a:solidFill>
                          <a:latin typeface="Calibri"/>
                          <a:ea typeface="Calibri"/>
                          <a:cs typeface="Calibri"/>
                          <a:sym typeface="Calibri"/>
                        </a:rPr>
                        <a:t>text</a:t>
                      </a:r>
                      <a:endParaRPr sz="2500">
                        <a:solidFill>
                          <a:schemeClr val="lt1"/>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8EC742"/>
                    </a:solidFill>
                  </a:tcPr>
                </a:tc>
                <a:tc>
                  <a:txBody>
                    <a:bodyPr/>
                    <a:lstStyle/>
                    <a:p>
                      <a:pPr marL="0" marR="0" lvl="0" indent="0" algn="l" rtl="0">
                        <a:spcBef>
                          <a:spcPts val="0"/>
                        </a:spcBef>
                        <a:spcAft>
                          <a:spcPts val="0"/>
                        </a:spcAft>
                        <a:buNone/>
                      </a:pPr>
                      <a:r>
                        <a:rPr lang="en-US" sz="2500">
                          <a:solidFill>
                            <a:schemeClr val="lt1"/>
                          </a:solidFill>
                          <a:latin typeface="Calibri"/>
                          <a:ea typeface="Calibri"/>
                          <a:cs typeface="Calibri"/>
                          <a:sym typeface="Calibri"/>
                        </a:rPr>
                        <a:t>text</a:t>
                      </a:r>
                      <a:endParaRPr sz="2500">
                        <a:solidFill>
                          <a:schemeClr val="lt1"/>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8EC742"/>
                    </a:solidFill>
                  </a:tcPr>
                </a:tc>
                <a:tc>
                  <a:txBody>
                    <a:bodyPr/>
                    <a:lstStyle/>
                    <a:p>
                      <a:pPr marL="0" marR="0" lvl="0" indent="0" algn="l" rtl="0">
                        <a:spcBef>
                          <a:spcPts val="0"/>
                        </a:spcBef>
                        <a:spcAft>
                          <a:spcPts val="0"/>
                        </a:spcAft>
                        <a:buNone/>
                      </a:pPr>
                      <a:r>
                        <a:rPr lang="en-US" sz="2500">
                          <a:solidFill>
                            <a:schemeClr val="lt1"/>
                          </a:solidFill>
                          <a:latin typeface="Calibri"/>
                          <a:ea typeface="Calibri"/>
                          <a:cs typeface="Calibri"/>
                          <a:sym typeface="Calibri"/>
                        </a:rPr>
                        <a:t>text</a:t>
                      </a:r>
                      <a:endParaRPr sz="2500">
                        <a:solidFill>
                          <a:schemeClr val="lt1"/>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8EC742"/>
                    </a:solidFill>
                  </a:tcPr>
                </a:tc>
                <a:tc>
                  <a:txBody>
                    <a:bodyPr/>
                    <a:lstStyle/>
                    <a:p>
                      <a:pPr marL="0" marR="0" lvl="0" indent="0" algn="l" rtl="0">
                        <a:spcBef>
                          <a:spcPts val="0"/>
                        </a:spcBef>
                        <a:spcAft>
                          <a:spcPts val="0"/>
                        </a:spcAft>
                        <a:buNone/>
                      </a:pPr>
                      <a:r>
                        <a:rPr lang="en-US" sz="2500">
                          <a:solidFill>
                            <a:schemeClr val="lt1"/>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8EC742"/>
                    </a:solidFill>
                  </a:tcPr>
                </a:tc>
                <a:extLst>
                  <a:ext uri="{0D108BD9-81ED-4DB2-BD59-A6C34878D82A}">
                    <a16:rowId xmlns:a16="http://schemas.microsoft.com/office/drawing/2014/main" val="10000"/>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2500">
                        <a:solidFill>
                          <a:srgbClr val="7F7F7F"/>
                        </a:solidFill>
                        <a:latin typeface="Calibri"/>
                        <a:ea typeface="Calibri"/>
                        <a:cs typeface="Calibri"/>
                        <a:sym typeface="Calibri"/>
                      </a:endParaRPr>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95304">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2500">
                          <a:solidFill>
                            <a:srgbClr val="7F7F7F"/>
                          </a:solidFill>
                          <a:latin typeface="Calibri"/>
                          <a:ea typeface="Calibri"/>
                          <a:cs typeface="Calibri"/>
                          <a:sym typeface="Calibri"/>
                        </a:rPr>
                        <a:t>text</a:t>
                      </a:r>
                      <a:endParaRPr sz="700"/>
                    </a:p>
                  </a:txBody>
                  <a:tcPr marL="99067" marR="99067" marT="45714" marB="45714">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7"/>
                  </a:ext>
                </a:extLst>
              </a:tr>
            </a:tbl>
          </a:graphicData>
        </a:graphic>
      </p:graphicFrame>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Subtitle (no circles)">
  <p:cSld name="1_Title and Subtitle (no circles)">
    <p:bg>
      <p:bgPr>
        <a:blipFill>
          <a:blip r:embed="rId2">
            <a:alphaModFix/>
          </a:blip>
          <a:stretch>
            <a:fillRect/>
          </a:stretch>
        </a:blipFill>
        <a:effectLst/>
      </p:bgPr>
    </p:bg>
    <p:spTree>
      <p:nvGrpSpPr>
        <p:cNvPr id="1" name="Shape 37"/>
        <p:cNvGrpSpPr/>
        <p:nvPr/>
      </p:nvGrpSpPr>
      <p:grpSpPr>
        <a:xfrm>
          <a:off x="0" y="0"/>
          <a:ext cx="0" cy="0"/>
          <a:chOff x="0" y="0"/>
          <a:chExt cx="0" cy="0"/>
        </a:xfrm>
      </p:grpSpPr>
      <p:pic>
        <p:nvPicPr>
          <p:cNvPr id="38" name="Google Shape;38;p27" descr="F:\#wwf\#wwf\2018\6 - Template package\DanubeTP_map_A3 pilot areas.png"/>
          <p:cNvPicPr preferRelativeResize="0"/>
          <p:nvPr/>
        </p:nvPicPr>
        <p:blipFill rotWithShape="1">
          <a:blip r:embed="rId3">
            <a:alphaModFix/>
          </a:blip>
          <a:srcRect/>
          <a:stretch/>
        </p:blipFill>
        <p:spPr>
          <a:xfrm>
            <a:off x="-4622800" y="1219201"/>
            <a:ext cx="13955861" cy="7562850"/>
          </a:xfrm>
          <a:prstGeom prst="rect">
            <a:avLst/>
          </a:prstGeom>
          <a:noFill/>
          <a:ln>
            <a:noFill/>
          </a:ln>
        </p:spPr>
      </p:pic>
      <p:sp>
        <p:nvSpPr>
          <p:cNvPr id="39" name="Google Shape;39;p27"/>
          <p:cNvSpPr txBox="1">
            <a:spLocks noGrp="1"/>
          </p:cNvSpPr>
          <p:nvPr>
            <p:ph type="ctrTitle"/>
          </p:nvPr>
        </p:nvSpPr>
        <p:spPr>
          <a:xfrm>
            <a:off x="3136900" y="1447801"/>
            <a:ext cx="653291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616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7"/>
          <p:cNvSpPr txBox="1"/>
          <p:nvPr/>
        </p:nvSpPr>
        <p:spPr>
          <a:xfrm>
            <a:off x="0" y="6248400"/>
            <a:ext cx="9906000" cy="914400"/>
          </a:xfrm>
          <a:prstGeom prst="rect">
            <a:avLst/>
          </a:prstGeom>
          <a:noFill/>
          <a:ln>
            <a:noFill/>
          </a:ln>
        </p:spPr>
        <p:txBody>
          <a:bodyPr spcFirstLastPara="1" wrap="square" lIns="91429" tIns="45714" rIns="91429" bIns="45714" anchor="t" anchorCtr="0">
            <a:noAutofit/>
          </a:bodyPr>
          <a:lstStyle/>
          <a:p>
            <a:pPr marL="0" marR="0" lvl="0" indent="0" algn="ctr" rtl="0">
              <a:spcBef>
                <a:spcPts val="0"/>
              </a:spcBef>
              <a:spcAft>
                <a:spcPts val="0"/>
              </a:spcAft>
              <a:buClr>
                <a:srgbClr val="A5A5A5"/>
              </a:buClr>
              <a:buSzPts val="2380"/>
              <a:buFont typeface="Arial"/>
              <a:buNone/>
            </a:pPr>
            <a:r>
              <a:rPr lang="en-US" sz="1700" b="0" i="0" u="none" strike="noStrike" cap="none">
                <a:solidFill>
                  <a:srgbClr val="A5A5A5"/>
                </a:solidFill>
                <a:latin typeface="Calibri"/>
                <a:ea typeface="Calibri"/>
                <a:cs typeface="Calibri"/>
                <a:sym typeface="Calibri"/>
              </a:rPr>
              <a:t>Project co-funded by European Union Funds (ERDF, IPA)</a:t>
            </a:r>
            <a:endParaRPr sz="748"/>
          </a:p>
          <a:p>
            <a:pPr marL="0" marR="0" lvl="0" indent="0" algn="ctr" rtl="0">
              <a:spcBef>
                <a:spcPts val="0"/>
              </a:spcBef>
              <a:spcAft>
                <a:spcPts val="0"/>
              </a:spcAft>
              <a:buClr>
                <a:srgbClr val="8EC742"/>
              </a:buClr>
              <a:buSzPts val="1820"/>
              <a:buFont typeface="Arial"/>
              <a:buNone/>
            </a:pPr>
            <a:r>
              <a:rPr lang="en-US" sz="1300" b="0" i="0" u="none" strike="noStrike" cap="none">
                <a:solidFill>
                  <a:srgbClr val="8EC742"/>
                </a:solidFill>
                <a:latin typeface="Calibri"/>
                <a:ea typeface="Calibri"/>
                <a:cs typeface="Calibri"/>
                <a:sym typeface="Calibri"/>
              </a:rPr>
              <a:t>www.interreg-danube.eu/connectgreen</a:t>
            </a:r>
            <a:endParaRPr sz="1300" b="0" i="0" u="none" strike="noStrike" cap="none">
              <a:solidFill>
                <a:srgbClr val="8EC742"/>
              </a:solidFill>
              <a:latin typeface="Calibri"/>
              <a:ea typeface="Calibri"/>
              <a:cs typeface="Calibri"/>
              <a:sym typeface="Calibri"/>
            </a:endParaRPr>
          </a:p>
        </p:txBody>
      </p:sp>
      <p:sp>
        <p:nvSpPr>
          <p:cNvPr id="41" name="Google Shape;41;p27"/>
          <p:cNvSpPr txBox="1"/>
          <p:nvPr/>
        </p:nvSpPr>
        <p:spPr>
          <a:xfrm>
            <a:off x="6769100" y="2728784"/>
            <a:ext cx="3136900" cy="3443417"/>
          </a:xfrm>
          <a:prstGeom prst="rect">
            <a:avLst/>
          </a:prstGeom>
          <a:noFill/>
          <a:ln>
            <a:noFill/>
          </a:ln>
        </p:spPr>
        <p:txBody>
          <a:bodyPr spcFirstLastPara="1" wrap="square" lIns="91429" tIns="45714" rIns="91429" bIns="45714" anchor="t" anchorCtr="0">
            <a:noAutofit/>
          </a:bodyPr>
          <a:lstStyle/>
          <a:p>
            <a:pPr marL="0" marR="0" lvl="0" indent="0" algn="l" rtl="0">
              <a:spcBef>
                <a:spcPts val="0"/>
              </a:spcBef>
              <a:spcAft>
                <a:spcPts val="0"/>
              </a:spcAft>
              <a:buClr>
                <a:srgbClr val="254AA5"/>
              </a:buClr>
              <a:buSzPts val="2800"/>
              <a:buFont typeface="Arial"/>
              <a:buNone/>
            </a:pPr>
            <a:r>
              <a:rPr lang="en-US" sz="2000" b="1" i="0" u="none" strike="noStrike" cap="none">
                <a:solidFill>
                  <a:srgbClr val="254AA5"/>
                </a:solidFill>
                <a:latin typeface="Calibri"/>
                <a:ea typeface="Calibri"/>
                <a:cs typeface="Calibri"/>
                <a:sym typeface="Calibri"/>
              </a:rPr>
              <a:t>Pilot areas:</a:t>
            </a:r>
            <a:endParaRPr sz="748"/>
          </a:p>
          <a:p>
            <a:pPr marL="228586" marR="0" lvl="0" indent="-228586" algn="l" rtl="0">
              <a:spcBef>
                <a:spcPts val="0"/>
              </a:spcBef>
              <a:spcAft>
                <a:spcPts val="0"/>
              </a:spcAft>
              <a:buClr>
                <a:srgbClr val="254AA5"/>
              </a:buClr>
              <a:buSzPts val="2100"/>
              <a:buFont typeface="Calibri"/>
              <a:buAutoNum type="arabicPeriod"/>
            </a:pPr>
            <a:r>
              <a:rPr lang="en-US" sz="1499" b="0" i="0" u="none" strike="noStrike" cap="none">
                <a:solidFill>
                  <a:srgbClr val="254AA5"/>
                </a:solidFill>
                <a:latin typeface="Calibri"/>
                <a:ea typeface="Calibri"/>
                <a:cs typeface="Calibri"/>
                <a:sym typeface="Calibri"/>
              </a:rPr>
              <a:t>Piatra Craiului National Park / Bucegi Nature Park (Romania) </a:t>
            </a:r>
            <a:endParaRPr sz="748"/>
          </a:p>
          <a:p>
            <a:pPr marL="228586" marR="0" lvl="0" indent="-228586" algn="l" rtl="0">
              <a:spcBef>
                <a:spcPts val="0"/>
              </a:spcBef>
              <a:spcAft>
                <a:spcPts val="0"/>
              </a:spcAft>
              <a:buClr>
                <a:srgbClr val="254AA5"/>
              </a:buClr>
              <a:buSzPts val="2100"/>
              <a:buFont typeface="Calibri"/>
              <a:buAutoNum type="arabicPeriod"/>
            </a:pPr>
            <a:r>
              <a:rPr lang="en-US" sz="1499" b="0" i="0" u="none" strike="noStrike" cap="none">
                <a:solidFill>
                  <a:srgbClr val="254AA5"/>
                </a:solidFill>
                <a:latin typeface="Calibri"/>
                <a:ea typeface="Calibri"/>
                <a:cs typeface="Calibri"/>
                <a:sym typeface="Calibri"/>
              </a:rPr>
              <a:t>Apuseni mountains / Southwest Carpathians (Romania) / </a:t>
            </a:r>
            <a:br>
              <a:rPr lang="en-US" sz="1499" b="0" i="0" u="none" strike="noStrike" cap="none">
                <a:solidFill>
                  <a:srgbClr val="254AA5"/>
                </a:solidFill>
                <a:latin typeface="Calibri"/>
                <a:ea typeface="Calibri"/>
                <a:cs typeface="Calibri"/>
                <a:sym typeface="Calibri"/>
              </a:rPr>
            </a:br>
            <a:r>
              <a:rPr lang="en-US" sz="1499" b="0" i="0" u="none" strike="noStrike" cap="none">
                <a:solidFill>
                  <a:srgbClr val="254AA5"/>
                </a:solidFill>
                <a:latin typeface="Calibri"/>
                <a:ea typeface="Calibri"/>
                <a:cs typeface="Calibri"/>
                <a:sym typeface="Calibri"/>
              </a:rPr>
              <a:t>National Park Djerdap (Serbia) </a:t>
            </a:r>
            <a:endParaRPr sz="748"/>
          </a:p>
          <a:p>
            <a:pPr marL="228586" marR="0" lvl="0" indent="-228586" algn="l" rtl="0">
              <a:spcBef>
                <a:spcPts val="0"/>
              </a:spcBef>
              <a:spcAft>
                <a:spcPts val="0"/>
              </a:spcAft>
              <a:buClr>
                <a:srgbClr val="254AA5"/>
              </a:buClr>
              <a:buSzPts val="2100"/>
              <a:buFont typeface="Calibri"/>
              <a:buAutoNum type="arabicPeriod"/>
            </a:pPr>
            <a:r>
              <a:rPr lang="en-US" sz="1499" b="0" i="0" u="none" strike="noStrike" cap="none">
                <a:solidFill>
                  <a:srgbClr val="254AA5"/>
                </a:solidFill>
                <a:latin typeface="Calibri"/>
                <a:ea typeface="Calibri"/>
                <a:cs typeface="Calibri"/>
                <a:sym typeface="Calibri"/>
              </a:rPr>
              <a:t>Western Carpathians  (Czech Republic – Slovakia)</a:t>
            </a:r>
            <a:endParaRPr sz="748"/>
          </a:p>
          <a:p>
            <a:pPr marL="228586" marR="0" lvl="0" indent="-228586" algn="l" rtl="0">
              <a:spcBef>
                <a:spcPts val="0"/>
              </a:spcBef>
              <a:spcAft>
                <a:spcPts val="0"/>
              </a:spcAft>
              <a:buClr>
                <a:srgbClr val="254AA5"/>
              </a:buClr>
              <a:buSzPts val="2100"/>
              <a:buFont typeface="Calibri"/>
              <a:buAutoNum type="arabicPeriod"/>
            </a:pPr>
            <a:r>
              <a:rPr lang="en-US" sz="1499" b="0" i="0" u="none" strike="noStrike" cap="none">
                <a:solidFill>
                  <a:srgbClr val="254AA5"/>
                </a:solidFill>
                <a:latin typeface="Calibri"/>
                <a:ea typeface="Calibri"/>
                <a:cs typeface="Calibri"/>
                <a:sym typeface="Calibri"/>
              </a:rPr>
              <a:t>Bükk National Park (Hungary) /</a:t>
            </a:r>
            <a:br>
              <a:rPr lang="en-US" sz="1499" b="0" i="0" u="none" strike="noStrike" cap="none">
                <a:solidFill>
                  <a:srgbClr val="254AA5"/>
                </a:solidFill>
                <a:latin typeface="Calibri"/>
                <a:ea typeface="Calibri"/>
                <a:cs typeface="Calibri"/>
                <a:sym typeface="Calibri"/>
              </a:rPr>
            </a:br>
            <a:r>
              <a:rPr lang="en-US" sz="1499" b="0" i="0" u="none" strike="noStrike" cap="none">
                <a:solidFill>
                  <a:srgbClr val="254AA5"/>
                </a:solidFill>
                <a:latin typeface="Calibri"/>
                <a:ea typeface="Calibri"/>
                <a:cs typeface="Calibri"/>
                <a:sym typeface="Calibri"/>
              </a:rPr>
              <a:t>Cerová vrchovina Protected Landscape Area (Slovakia)</a:t>
            </a:r>
            <a:endParaRPr sz="748"/>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95300" y="1600201"/>
            <a:ext cx="89154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95300" y="6356351"/>
            <a:ext cx="2311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384550" y="6356351"/>
            <a:ext cx="31369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7099300" y="6356351"/>
            <a:ext cx="2311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60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6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no circles)">
  <p:cSld name="Title and Subtitle (no circles)">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1"/>
          <p:cNvSpPr txBox="1">
            <a:spLocks noGrp="1"/>
          </p:cNvSpPr>
          <p:nvPr>
            <p:ph type="ctrTitle"/>
          </p:nvPr>
        </p:nvSpPr>
        <p:spPr>
          <a:xfrm>
            <a:off x="247650" y="1447801"/>
            <a:ext cx="9422166" cy="990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92D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subTitle" idx="1"/>
          </p:nvPr>
        </p:nvSpPr>
        <p:spPr>
          <a:xfrm>
            <a:off x="247650" y="2438400"/>
            <a:ext cx="9410700" cy="3200400"/>
          </a:xfrm>
          <a:prstGeom prst="rect">
            <a:avLst/>
          </a:prstGeom>
          <a:noFill/>
          <a:ln>
            <a:noFill/>
          </a:ln>
        </p:spPr>
        <p:txBody>
          <a:bodyPr spcFirstLastPara="1" wrap="square" lIns="91425" tIns="45700" rIns="91425" bIns="45700" anchor="t" anchorCtr="0">
            <a:normAutofit/>
          </a:bodyPr>
          <a:lstStyle>
            <a:lvl1pPr lvl="0" algn="l">
              <a:spcBef>
                <a:spcPts val="640"/>
              </a:spcBef>
              <a:spcAft>
                <a:spcPts val="0"/>
              </a:spcAft>
              <a:buClr>
                <a:srgbClr val="254AA5"/>
              </a:buClr>
              <a:buSzPts val="4480"/>
              <a:buNone/>
              <a:defRPr>
                <a:solidFill>
                  <a:srgbClr val="254AA5"/>
                </a:solidFill>
              </a:defRPr>
            </a:lvl1pPr>
            <a:lvl2pPr lvl="1" algn="ctr">
              <a:spcBef>
                <a:spcPts val="560"/>
              </a:spcBef>
              <a:spcAft>
                <a:spcPts val="0"/>
              </a:spcAft>
              <a:buClr>
                <a:srgbClr val="888888"/>
              </a:buClr>
              <a:buSzPts val="3920"/>
              <a:buNone/>
              <a:defRPr>
                <a:solidFill>
                  <a:srgbClr val="888888"/>
                </a:solidFill>
              </a:defRPr>
            </a:lvl2pPr>
            <a:lvl3pPr lvl="2" algn="ctr">
              <a:spcBef>
                <a:spcPts val="480"/>
              </a:spcBef>
              <a:spcAft>
                <a:spcPts val="0"/>
              </a:spcAft>
              <a:buClr>
                <a:srgbClr val="888888"/>
              </a:buClr>
              <a:buSzPts val="3360"/>
              <a:buNone/>
              <a:defRPr>
                <a:solidFill>
                  <a:srgbClr val="888888"/>
                </a:solidFill>
              </a:defRPr>
            </a:lvl3pPr>
            <a:lvl4pPr lvl="3" algn="ctr">
              <a:spcBef>
                <a:spcPts val="400"/>
              </a:spcBef>
              <a:spcAft>
                <a:spcPts val="0"/>
              </a:spcAft>
              <a:buClr>
                <a:srgbClr val="888888"/>
              </a:buClr>
              <a:buSzPts val="2800"/>
              <a:buNone/>
              <a:defRPr>
                <a:solidFill>
                  <a:srgbClr val="888888"/>
                </a:solidFill>
              </a:defRPr>
            </a:lvl4pPr>
            <a:lvl5pPr lvl="4" algn="ctr">
              <a:spcBef>
                <a:spcPts val="400"/>
              </a:spcBef>
              <a:spcAft>
                <a:spcPts val="0"/>
              </a:spcAft>
              <a:buClr>
                <a:srgbClr val="888888"/>
              </a:buClr>
              <a:buSzPts val="2800"/>
              <a:buNone/>
              <a:defRPr>
                <a:solidFill>
                  <a:srgbClr val="888888"/>
                </a:solidFill>
              </a:defRPr>
            </a:lvl5pPr>
            <a:lvl6pPr lvl="5" algn="ctr">
              <a:spcBef>
                <a:spcPts val="400"/>
              </a:spcBef>
              <a:spcAft>
                <a:spcPts val="0"/>
              </a:spcAft>
              <a:buClr>
                <a:srgbClr val="888888"/>
              </a:buClr>
              <a:buSzPts val="2800"/>
              <a:buNone/>
              <a:defRPr>
                <a:solidFill>
                  <a:srgbClr val="888888"/>
                </a:solidFill>
              </a:defRPr>
            </a:lvl6pPr>
            <a:lvl7pPr lvl="6" algn="ctr">
              <a:spcBef>
                <a:spcPts val="400"/>
              </a:spcBef>
              <a:spcAft>
                <a:spcPts val="0"/>
              </a:spcAft>
              <a:buClr>
                <a:srgbClr val="888888"/>
              </a:buClr>
              <a:buSzPts val="2800"/>
              <a:buNone/>
              <a:defRPr>
                <a:solidFill>
                  <a:srgbClr val="888888"/>
                </a:solidFill>
              </a:defRPr>
            </a:lvl7pPr>
            <a:lvl8pPr lvl="7" algn="ctr">
              <a:spcBef>
                <a:spcPts val="400"/>
              </a:spcBef>
              <a:spcAft>
                <a:spcPts val="0"/>
              </a:spcAft>
              <a:buClr>
                <a:srgbClr val="888888"/>
              </a:buClr>
              <a:buSzPts val="2800"/>
              <a:buNone/>
              <a:defRPr>
                <a:solidFill>
                  <a:srgbClr val="888888"/>
                </a:solidFill>
              </a:defRPr>
            </a:lvl8pPr>
            <a:lvl9pPr lvl="8" algn="ctr">
              <a:spcBef>
                <a:spcPts val="400"/>
              </a:spcBef>
              <a:spcAft>
                <a:spcPts val="0"/>
              </a:spcAft>
              <a:buClr>
                <a:srgbClr val="888888"/>
              </a:buClr>
              <a:buSzPts val="2800"/>
              <a:buNone/>
              <a:defRPr>
                <a:solidFill>
                  <a:srgbClr val="888888"/>
                </a:solidFill>
              </a:defRPr>
            </a:lvl9pPr>
          </a:lstStyle>
          <a:p>
            <a:endParaRPr/>
          </a:p>
        </p:txBody>
      </p:sp>
    </p:spTree>
    <p:extLst>
      <p:ext uri="{BB962C8B-B14F-4D97-AF65-F5344CB8AC3E}">
        <p14:creationId xmlns:p14="http://schemas.microsoft.com/office/powerpoint/2010/main" val="9315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95300" y="1371600"/>
            <a:ext cx="89154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92D050"/>
              </a:buClr>
              <a:buSzPts val="6160"/>
              <a:buFont typeface="Calibri"/>
              <a:buNone/>
              <a:defRPr sz="6160" b="1" i="0" u="none" strike="noStrike" cap="none">
                <a:solidFill>
                  <a:srgbClr val="92D05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495300" y="2362203"/>
            <a:ext cx="8915400" cy="3763963"/>
          </a:xfrm>
          <a:prstGeom prst="rect">
            <a:avLst/>
          </a:prstGeom>
          <a:noFill/>
          <a:ln>
            <a:noFill/>
          </a:ln>
        </p:spPr>
        <p:txBody>
          <a:bodyPr spcFirstLastPara="1" wrap="square" lIns="91425" tIns="45700" rIns="91425" bIns="45700" anchor="t" anchorCtr="0">
            <a:normAutofit/>
          </a:bodyPr>
          <a:lstStyle>
            <a:lvl1pPr marL="457200" marR="0" lvl="0" indent="-513080" algn="l" rtl="0">
              <a:spcBef>
                <a:spcPts val="896"/>
              </a:spcBef>
              <a:spcAft>
                <a:spcPts val="0"/>
              </a:spcAft>
              <a:buClr>
                <a:srgbClr val="254AA5"/>
              </a:buClr>
              <a:buSzPts val="4480"/>
              <a:buFont typeface="Arial"/>
              <a:buChar char="•"/>
              <a:defRPr sz="4480" b="0" i="0" u="none" strike="noStrike" cap="none">
                <a:solidFill>
                  <a:srgbClr val="254AA5"/>
                </a:solidFill>
                <a:latin typeface="Calibri"/>
                <a:ea typeface="Calibri"/>
                <a:cs typeface="Calibri"/>
                <a:sym typeface="Calibri"/>
              </a:defRPr>
            </a:lvl1pPr>
            <a:lvl2pPr marL="914400" marR="0" lvl="1" indent="-477519" algn="l" rtl="0">
              <a:spcBef>
                <a:spcPts val="784"/>
              </a:spcBef>
              <a:spcAft>
                <a:spcPts val="0"/>
              </a:spcAft>
              <a:buClr>
                <a:srgbClr val="254AA5"/>
              </a:buClr>
              <a:buSzPts val="3920"/>
              <a:buFont typeface="Arial"/>
              <a:buChar char="–"/>
              <a:defRPr sz="3920" b="0" i="0" u="none" strike="noStrike" cap="none">
                <a:solidFill>
                  <a:srgbClr val="254AA5"/>
                </a:solidFill>
                <a:latin typeface="Calibri"/>
                <a:ea typeface="Calibri"/>
                <a:cs typeface="Calibri"/>
                <a:sym typeface="Calibri"/>
              </a:defRPr>
            </a:lvl2pPr>
            <a:lvl3pPr marL="1371600" marR="0" lvl="2" indent="-441960" algn="l" rtl="0">
              <a:spcBef>
                <a:spcPts val="672"/>
              </a:spcBef>
              <a:spcAft>
                <a:spcPts val="0"/>
              </a:spcAft>
              <a:buClr>
                <a:srgbClr val="254AA5"/>
              </a:buClr>
              <a:buSzPts val="3360"/>
              <a:buFont typeface="Arial"/>
              <a:buChar char="•"/>
              <a:defRPr sz="3359" b="0" i="0" u="none" strike="noStrike" cap="none">
                <a:solidFill>
                  <a:srgbClr val="254AA5"/>
                </a:solidFill>
                <a:latin typeface="Calibri"/>
                <a:ea typeface="Calibri"/>
                <a:cs typeface="Calibri"/>
                <a:sym typeface="Calibri"/>
              </a:defRPr>
            </a:lvl3pPr>
            <a:lvl4pPr marL="1828800" marR="0" lvl="3" indent="-406400" algn="l" rtl="0">
              <a:spcBef>
                <a:spcPts val="560"/>
              </a:spcBef>
              <a:spcAft>
                <a:spcPts val="0"/>
              </a:spcAft>
              <a:buClr>
                <a:srgbClr val="254AA5"/>
              </a:buClr>
              <a:buSzPts val="2800"/>
              <a:buFont typeface="Arial"/>
              <a:buChar char="–"/>
              <a:defRPr sz="2800" b="0" i="0" u="none" strike="noStrike" cap="none">
                <a:solidFill>
                  <a:srgbClr val="254AA5"/>
                </a:solidFill>
                <a:latin typeface="Calibri"/>
                <a:ea typeface="Calibri"/>
                <a:cs typeface="Calibri"/>
                <a:sym typeface="Calibri"/>
              </a:defRPr>
            </a:lvl4pPr>
            <a:lvl5pPr marL="2286000" marR="0" lvl="4" indent="-406400" algn="l" rtl="0">
              <a:spcBef>
                <a:spcPts val="560"/>
              </a:spcBef>
              <a:spcAft>
                <a:spcPts val="0"/>
              </a:spcAft>
              <a:buClr>
                <a:srgbClr val="254AA5"/>
              </a:buClr>
              <a:buSzPts val="2800"/>
              <a:buFont typeface="Arial"/>
              <a:buChar char="»"/>
              <a:defRPr sz="2800" b="0" i="0" u="none" strike="noStrike" cap="none">
                <a:solidFill>
                  <a:srgbClr val="254AA5"/>
                </a:solidFill>
                <a:latin typeface="Calibri"/>
                <a:ea typeface="Calibri"/>
                <a:cs typeface="Calibri"/>
                <a:sym typeface="Calibri"/>
              </a:defRPr>
            </a:lvl5pPr>
            <a:lvl6pPr marL="2743200" marR="0" lvl="5"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6pPr>
            <a:lvl7pPr marL="3200400" marR="0" lvl="6"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7pPr>
            <a:lvl8pPr marL="3657600" marR="0" lvl="7"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8pPr>
            <a:lvl9pPr marL="4114800" marR="0" lvl="8"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9pPr>
          </a:lstStyle>
          <a:p>
            <a:endParaRPr/>
          </a:p>
        </p:txBody>
      </p:sp>
      <p:pic>
        <p:nvPicPr>
          <p:cNvPr id="12" name="Google Shape;12;p19" descr="F:\#wwf\#wwf\Partner's LOGO-20181106T004450Z-001\Partner_s LOGO\CEEweb HU\ceeweb_logo.jpg"/>
          <p:cNvPicPr preferRelativeResize="0"/>
          <p:nvPr/>
        </p:nvPicPr>
        <p:blipFill rotWithShape="1">
          <a:blip r:embed="rId12">
            <a:alphaModFix/>
          </a:blip>
          <a:srcRect/>
          <a:stretch/>
        </p:blipFill>
        <p:spPr>
          <a:xfrm>
            <a:off x="8997952" y="478052"/>
            <a:ext cx="603649" cy="3029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ccibis.org/#&amp;panel1-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6.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6.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ec.europa.eu/transport/infrastructure/tentec/tentec-portal/map/maps.html"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546213" y="1279535"/>
            <a:ext cx="7083706" cy="3099662"/>
          </a:xfrm>
          <a:prstGeom prst="rect">
            <a:avLst/>
          </a:prstGeom>
          <a:noFill/>
          <a:ln>
            <a:noFill/>
          </a:ln>
        </p:spPr>
        <p:txBody>
          <a:bodyPr spcFirstLastPara="1" wrap="square" lIns="91425" tIns="45700" rIns="91425" bIns="45700" anchor="ctr" anchorCtr="0">
            <a:noAutofit/>
          </a:bodyPr>
          <a:lstStyle/>
          <a:p>
            <a:pPr lvl="0">
              <a:buClr>
                <a:srgbClr val="003399"/>
              </a:buClr>
              <a:buSzPts val="4000"/>
            </a:pPr>
            <a:br>
              <a:rPr lang="en-GB" sz="3600">
                <a:solidFill>
                  <a:srgbClr val="003399"/>
                </a:solidFill>
              </a:rPr>
            </a:br>
            <a:br>
              <a:rPr lang="en-GB" sz="3600">
                <a:solidFill>
                  <a:srgbClr val="003399"/>
                </a:solidFill>
              </a:rPr>
            </a:br>
            <a:br>
              <a:rPr lang="en-GB" sz="3600">
                <a:solidFill>
                  <a:srgbClr val="003399"/>
                </a:solidFill>
              </a:rPr>
            </a:br>
            <a:r>
              <a:rPr lang="en-GB" sz="3600">
                <a:solidFill>
                  <a:srgbClr val="003399"/>
                </a:solidFill>
              </a:rPr>
              <a:t>ConnectGreen  Projekt</a:t>
            </a:r>
            <a:br>
              <a:rPr lang="en-GB" sz="3600">
                <a:solidFill>
                  <a:srgbClr val="003399"/>
                </a:solidFill>
              </a:rPr>
            </a:br>
            <a:br>
              <a:rPr lang="en-GB" sz="3600">
                <a:solidFill>
                  <a:srgbClr val="003399"/>
                </a:solidFill>
              </a:rPr>
            </a:br>
            <a:r>
              <a:rPr lang="en-GB" sz="3200">
                <a:solidFill>
                  <a:srgbClr val="003399"/>
                </a:solidFill>
              </a:rPr>
              <a:t>Restoring and managing ecological corridors in mountains as the green infrastructure in the Danube basin</a:t>
            </a:r>
            <a:br>
              <a:rPr lang="en-GB" sz="4000">
                <a:solidFill>
                  <a:srgbClr val="003399"/>
                </a:solidFill>
              </a:rPr>
            </a:br>
            <a:br>
              <a:rPr lang="en-GB" sz="3600" b="0">
                <a:solidFill>
                  <a:schemeClr val="dk1"/>
                </a:solidFill>
              </a:rPr>
            </a:br>
            <a:endParaRPr lang="en-GB"/>
          </a:p>
        </p:txBody>
      </p:sp>
      <p:sp>
        <p:nvSpPr>
          <p:cNvPr id="90" name="Google Shape;90;p13"/>
          <p:cNvSpPr txBox="1">
            <a:spLocks noGrp="1"/>
          </p:cNvSpPr>
          <p:nvPr>
            <p:ph type="subTitle" idx="1"/>
          </p:nvPr>
        </p:nvSpPr>
        <p:spPr>
          <a:xfrm>
            <a:off x="1867818" y="4767867"/>
            <a:ext cx="4440497" cy="1666755"/>
          </a:xfrm>
          <a:prstGeom prst="rect">
            <a:avLst/>
          </a:prstGeom>
          <a:noFill/>
          <a:ln>
            <a:noFill/>
          </a:ln>
        </p:spPr>
        <p:txBody>
          <a:bodyPr spcFirstLastPara="1" wrap="square" lIns="91425" tIns="45700" rIns="91425" bIns="45700" anchor="t" anchorCtr="0">
            <a:noAutofit/>
          </a:bodyPr>
          <a:lstStyle/>
          <a:p>
            <a:pPr marL="0" indent="0" algn="ctr">
              <a:lnSpc>
                <a:spcPct val="90000"/>
              </a:lnSpc>
              <a:spcBef>
                <a:spcPts val="560"/>
              </a:spcBef>
              <a:buClr>
                <a:schemeClr val="dk1"/>
              </a:buClr>
              <a:buSzPts val="2800"/>
            </a:pPr>
            <a:r>
              <a:rPr lang="en-GB" sz="2400">
                <a:solidFill>
                  <a:srgbClr val="3C4043"/>
                </a:solidFill>
                <a:latin typeface="Google Sans"/>
              </a:rPr>
              <a:t>Green Carpathians webinar</a:t>
            </a:r>
          </a:p>
          <a:p>
            <a:pPr marL="0" indent="0" algn="ctr">
              <a:lnSpc>
                <a:spcPct val="90000"/>
              </a:lnSpc>
              <a:spcBef>
                <a:spcPts val="560"/>
              </a:spcBef>
              <a:buClr>
                <a:schemeClr val="dk1"/>
              </a:buClr>
              <a:buSzPts val="2800"/>
            </a:pPr>
            <a:r>
              <a:rPr lang="en-GB" sz="2000">
                <a:solidFill>
                  <a:schemeClr val="dk1"/>
                </a:solidFill>
              </a:rPr>
              <a:t>25.09.2020</a:t>
            </a:r>
          </a:p>
          <a:p>
            <a:pPr marL="0" indent="0" algn="ctr">
              <a:lnSpc>
                <a:spcPct val="90000"/>
              </a:lnSpc>
              <a:spcBef>
                <a:spcPts val="560"/>
              </a:spcBef>
              <a:buClr>
                <a:schemeClr val="dk1"/>
              </a:buClr>
              <a:buSzPts val="2800"/>
            </a:pPr>
            <a:r>
              <a:rPr lang="en-GB" sz="2000">
                <a:solidFill>
                  <a:schemeClr val="dk1"/>
                </a:solidFill>
              </a:rPr>
              <a:t>CEEweb for Biodiversity</a:t>
            </a:r>
          </a:p>
          <a:p>
            <a:pPr marL="0" indent="0" algn="ctr">
              <a:lnSpc>
                <a:spcPct val="90000"/>
              </a:lnSpc>
              <a:spcBef>
                <a:spcPts val="560"/>
              </a:spcBef>
              <a:buClr>
                <a:schemeClr val="dk1"/>
              </a:buClr>
              <a:buSzPts val="2800"/>
            </a:pPr>
            <a:r>
              <a:rPr lang="en-GB" sz="2000">
                <a:solidFill>
                  <a:schemeClr val="dk1"/>
                </a:solidFill>
              </a:rPr>
              <a:t>Dr. Nagy Gabriella Mária</a:t>
            </a:r>
            <a:endParaRPr lang="en-GB" sz="2400"/>
          </a:p>
        </p:txBody>
      </p:sp>
      <p:pic>
        <p:nvPicPr>
          <p:cNvPr id="2" name="Google Shape;47;p1">
            <a:extLst>
              <a:ext uri="{FF2B5EF4-FFF2-40B4-BE49-F238E27FC236}">
                <a16:creationId xmlns:a16="http://schemas.microsoft.com/office/drawing/2014/main" id="{11A0443E-B140-462B-904B-61CA25ECF57E}"/>
              </a:ext>
            </a:extLst>
          </p:cNvPr>
          <p:cNvPicPr preferRelativeResize="0"/>
          <p:nvPr/>
        </p:nvPicPr>
        <p:blipFill rotWithShape="1">
          <a:blip r:embed="rId3">
            <a:alphaModFix/>
          </a:blip>
          <a:srcRect l="32863" r="33647" b="7442"/>
          <a:stretch/>
        </p:blipFill>
        <p:spPr>
          <a:xfrm>
            <a:off x="8336307" y="1148992"/>
            <a:ext cx="1245295" cy="52841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noChangeArrowheads="1"/>
          </p:cNvPicPr>
          <p:nvPr/>
        </p:nvPicPr>
        <p:blipFill>
          <a:blip r:embed="rId3"/>
          <a:srcRect l="3514" t="22917" r="18008"/>
          <a:stretch>
            <a:fillRect/>
          </a:stretch>
        </p:blipFill>
        <p:spPr bwMode="auto">
          <a:xfrm>
            <a:off x="466061" y="1500992"/>
            <a:ext cx="9144000" cy="5049838"/>
          </a:xfrm>
          <a:prstGeom prst="rect">
            <a:avLst/>
          </a:prstGeom>
          <a:noFill/>
          <a:ln w="9525">
            <a:noFill/>
            <a:miter lim="800000"/>
            <a:headEnd/>
            <a:tailEnd/>
          </a:ln>
        </p:spPr>
      </p:pic>
    </p:spTree>
    <p:extLst>
      <p:ext uri="{BB962C8B-B14F-4D97-AF65-F5344CB8AC3E}">
        <p14:creationId xmlns:p14="http://schemas.microsoft.com/office/powerpoint/2010/main" val="125289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BEAC55-F51A-48CC-9E22-A5F56ABE0525}"/>
              </a:ext>
            </a:extLst>
          </p:cNvPr>
          <p:cNvSpPr>
            <a:spLocks noGrp="1"/>
          </p:cNvSpPr>
          <p:nvPr>
            <p:ph type="ctrTitle"/>
          </p:nvPr>
        </p:nvSpPr>
        <p:spPr>
          <a:xfrm>
            <a:off x="247650" y="1157121"/>
            <a:ext cx="5200650" cy="404037"/>
          </a:xfrm>
        </p:spPr>
        <p:txBody>
          <a:bodyPr>
            <a:noAutofit/>
          </a:bodyPr>
          <a:lstStyle/>
          <a:p>
            <a:r>
              <a:rPr lang="hu-HU" sz="3600" dirty="0" err="1"/>
              <a:t>Threts</a:t>
            </a:r>
            <a:endParaRPr lang="en-GB" sz="3600" dirty="0"/>
          </a:p>
        </p:txBody>
      </p:sp>
      <p:sp>
        <p:nvSpPr>
          <p:cNvPr id="3" name="Alcím 2">
            <a:extLst>
              <a:ext uri="{FF2B5EF4-FFF2-40B4-BE49-F238E27FC236}">
                <a16:creationId xmlns:a16="http://schemas.microsoft.com/office/drawing/2014/main" id="{6B4DBCBB-C012-40DD-AD9A-C2E38B646EDE}"/>
              </a:ext>
            </a:extLst>
          </p:cNvPr>
          <p:cNvSpPr>
            <a:spLocks noGrp="1"/>
          </p:cNvSpPr>
          <p:nvPr>
            <p:ph type="subTitle" idx="1"/>
          </p:nvPr>
        </p:nvSpPr>
        <p:spPr>
          <a:xfrm>
            <a:off x="375240" y="1561159"/>
            <a:ext cx="5320266" cy="2122967"/>
          </a:xfrm>
        </p:spPr>
        <p:txBody>
          <a:bodyPr>
            <a:noAutofit/>
          </a:bodyPr>
          <a:lstStyle/>
          <a:p>
            <a:pPr>
              <a:buSzPct val="180000"/>
              <a:buFont typeface="Arial" panose="020B0604020202020204" pitchFamily="34" charset="0"/>
              <a:buChar char="•"/>
            </a:pPr>
            <a:r>
              <a:rPr lang="hu-HU" sz="2000" dirty="0" err="1"/>
              <a:t>Infrastructure</a:t>
            </a:r>
            <a:r>
              <a:rPr lang="hu-HU" sz="2000" dirty="0"/>
              <a:t> </a:t>
            </a:r>
            <a:r>
              <a:rPr lang="hu-HU" sz="2000" dirty="0" err="1"/>
              <a:t>development</a:t>
            </a:r>
            <a:endParaRPr lang="hu-HU" sz="2000" dirty="0"/>
          </a:p>
          <a:p>
            <a:pPr>
              <a:buSzPct val="180000"/>
              <a:buFont typeface="Arial" panose="020B0604020202020204" pitchFamily="34" charset="0"/>
              <a:buChar char="•"/>
            </a:pPr>
            <a:r>
              <a:rPr lang="hu-HU" sz="2000" dirty="0" err="1"/>
              <a:t>Fragmentation</a:t>
            </a:r>
            <a:r>
              <a:rPr lang="hu-HU" sz="2000" dirty="0"/>
              <a:t> of </a:t>
            </a:r>
            <a:r>
              <a:rPr lang="hu-HU" sz="2000" dirty="0" err="1"/>
              <a:t>habitats</a:t>
            </a:r>
            <a:endParaRPr lang="hu-HU" sz="2000" dirty="0"/>
          </a:p>
          <a:p>
            <a:pPr>
              <a:buSzPct val="180000"/>
              <a:buFont typeface="Arial" panose="020B0604020202020204" pitchFamily="34" charset="0"/>
              <a:buChar char="•"/>
            </a:pPr>
            <a:r>
              <a:rPr lang="hu-HU" sz="2000" dirty="0"/>
              <a:t>Loosing </a:t>
            </a:r>
            <a:r>
              <a:rPr lang="hu-HU" sz="2000" dirty="0" err="1"/>
              <a:t>ecosystem</a:t>
            </a:r>
            <a:r>
              <a:rPr lang="hu-HU" sz="2000" dirty="0"/>
              <a:t> </a:t>
            </a:r>
            <a:r>
              <a:rPr lang="hu-HU" sz="2000" dirty="0" err="1"/>
              <a:t>services</a:t>
            </a:r>
            <a:endParaRPr lang="hu-HU" sz="2000" dirty="0"/>
          </a:p>
          <a:p>
            <a:pPr>
              <a:buSzPct val="180000"/>
              <a:buFont typeface="Arial" panose="020B0604020202020204" pitchFamily="34" charset="0"/>
              <a:buChar char="•"/>
            </a:pPr>
            <a:r>
              <a:rPr lang="hu-HU" sz="2000" dirty="0" err="1"/>
              <a:t>Decreasing</a:t>
            </a:r>
            <a:r>
              <a:rPr lang="hu-HU" sz="2000" dirty="0"/>
              <a:t> </a:t>
            </a:r>
            <a:r>
              <a:rPr lang="hu-HU" sz="2000" dirty="0" err="1"/>
              <a:t>biodiversity</a:t>
            </a:r>
            <a:endParaRPr lang="hu-HU" sz="2000" dirty="0"/>
          </a:p>
          <a:p>
            <a:pPr>
              <a:buSzPct val="180000"/>
              <a:buFont typeface="Arial" panose="020B0604020202020204" pitchFamily="34" charset="0"/>
              <a:buChar char="•"/>
            </a:pPr>
            <a:r>
              <a:rPr lang="hu-HU" sz="2000" dirty="0" err="1"/>
              <a:t>Climte</a:t>
            </a:r>
            <a:r>
              <a:rPr lang="hu-HU" sz="2000" dirty="0"/>
              <a:t> </a:t>
            </a:r>
            <a:r>
              <a:rPr lang="hu-HU" sz="2000" dirty="0" err="1"/>
              <a:t>change</a:t>
            </a:r>
            <a:endParaRPr lang="hu-HU" sz="2000" dirty="0"/>
          </a:p>
          <a:p>
            <a:pPr>
              <a:buSzPct val="180000"/>
              <a:buFont typeface="Arial" panose="020B0604020202020204" pitchFamily="34" charset="0"/>
              <a:buChar char="•"/>
            </a:pPr>
            <a:r>
              <a:rPr lang="hu-HU" sz="2000" dirty="0" err="1"/>
              <a:t>Lack</a:t>
            </a:r>
            <a:r>
              <a:rPr lang="hu-HU" sz="2000" dirty="0"/>
              <a:t> of </a:t>
            </a:r>
            <a:r>
              <a:rPr lang="hu-HU" sz="2000" dirty="0" err="1"/>
              <a:t>cooperation</a:t>
            </a:r>
            <a:r>
              <a:rPr lang="hu-HU" sz="2000" dirty="0"/>
              <a:t> </a:t>
            </a:r>
          </a:p>
          <a:p>
            <a:endParaRPr lang="en-GB" sz="2000" dirty="0"/>
          </a:p>
        </p:txBody>
      </p:sp>
    </p:spTree>
    <p:extLst>
      <p:ext uri="{BB962C8B-B14F-4D97-AF65-F5344CB8AC3E}">
        <p14:creationId xmlns:p14="http://schemas.microsoft.com/office/powerpoint/2010/main" val="165375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BEAC55-F51A-48CC-9E22-A5F56ABE0525}"/>
              </a:ext>
            </a:extLst>
          </p:cNvPr>
          <p:cNvSpPr>
            <a:spLocks noGrp="1"/>
          </p:cNvSpPr>
          <p:nvPr>
            <p:ph type="ctrTitle"/>
          </p:nvPr>
        </p:nvSpPr>
        <p:spPr>
          <a:xfrm>
            <a:off x="247650" y="1157121"/>
            <a:ext cx="5200650" cy="404037"/>
          </a:xfrm>
        </p:spPr>
        <p:txBody>
          <a:bodyPr>
            <a:noAutofit/>
          </a:bodyPr>
          <a:lstStyle/>
          <a:p>
            <a:r>
              <a:rPr lang="hu-HU" sz="3600" dirty="0" err="1"/>
              <a:t>Threts</a:t>
            </a:r>
            <a:endParaRPr lang="en-GB" sz="3600" dirty="0"/>
          </a:p>
        </p:txBody>
      </p:sp>
      <p:sp>
        <p:nvSpPr>
          <p:cNvPr id="3" name="Alcím 2">
            <a:extLst>
              <a:ext uri="{FF2B5EF4-FFF2-40B4-BE49-F238E27FC236}">
                <a16:creationId xmlns:a16="http://schemas.microsoft.com/office/drawing/2014/main" id="{6B4DBCBB-C012-40DD-AD9A-C2E38B646EDE}"/>
              </a:ext>
            </a:extLst>
          </p:cNvPr>
          <p:cNvSpPr>
            <a:spLocks noGrp="1"/>
          </p:cNvSpPr>
          <p:nvPr>
            <p:ph type="subTitle" idx="1"/>
          </p:nvPr>
        </p:nvSpPr>
        <p:spPr>
          <a:xfrm>
            <a:off x="375240" y="1561159"/>
            <a:ext cx="5320266" cy="2122967"/>
          </a:xfrm>
        </p:spPr>
        <p:txBody>
          <a:bodyPr>
            <a:noAutofit/>
          </a:bodyPr>
          <a:lstStyle/>
          <a:p>
            <a:pPr>
              <a:buSzPct val="180000"/>
              <a:buFont typeface="Arial" panose="020B0604020202020204" pitchFamily="34" charset="0"/>
              <a:buChar char="•"/>
            </a:pPr>
            <a:r>
              <a:rPr lang="hu-HU" sz="2000" dirty="0" err="1"/>
              <a:t>Infrastructure</a:t>
            </a:r>
            <a:r>
              <a:rPr lang="hu-HU" sz="2000" dirty="0"/>
              <a:t> </a:t>
            </a:r>
            <a:r>
              <a:rPr lang="hu-HU" sz="2000" dirty="0" err="1"/>
              <a:t>development</a:t>
            </a:r>
            <a:endParaRPr lang="hu-HU" sz="2000" dirty="0"/>
          </a:p>
          <a:p>
            <a:pPr>
              <a:buSzPct val="180000"/>
              <a:buFont typeface="Arial" panose="020B0604020202020204" pitchFamily="34" charset="0"/>
              <a:buChar char="•"/>
            </a:pPr>
            <a:r>
              <a:rPr lang="hu-HU" sz="2000" dirty="0" err="1"/>
              <a:t>Fragmentation</a:t>
            </a:r>
            <a:r>
              <a:rPr lang="hu-HU" sz="2000" dirty="0"/>
              <a:t> of </a:t>
            </a:r>
            <a:r>
              <a:rPr lang="hu-HU" sz="2000" dirty="0" err="1"/>
              <a:t>habitats</a:t>
            </a:r>
            <a:endParaRPr lang="hu-HU" sz="2000" dirty="0"/>
          </a:p>
          <a:p>
            <a:pPr>
              <a:buSzPct val="180000"/>
              <a:buFont typeface="Arial" panose="020B0604020202020204" pitchFamily="34" charset="0"/>
              <a:buChar char="•"/>
            </a:pPr>
            <a:r>
              <a:rPr lang="hu-HU" sz="2000" dirty="0"/>
              <a:t>Loosing </a:t>
            </a:r>
            <a:r>
              <a:rPr lang="hu-HU" sz="2000" dirty="0" err="1"/>
              <a:t>ecosystem</a:t>
            </a:r>
            <a:r>
              <a:rPr lang="hu-HU" sz="2000" dirty="0"/>
              <a:t> </a:t>
            </a:r>
            <a:r>
              <a:rPr lang="hu-HU" sz="2000" dirty="0" err="1"/>
              <a:t>services</a:t>
            </a:r>
            <a:endParaRPr lang="hu-HU" sz="2000" dirty="0"/>
          </a:p>
          <a:p>
            <a:pPr>
              <a:buSzPct val="180000"/>
              <a:buFont typeface="Arial" panose="020B0604020202020204" pitchFamily="34" charset="0"/>
              <a:buChar char="•"/>
            </a:pPr>
            <a:r>
              <a:rPr lang="hu-HU" sz="2000" dirty="0" err="1"/>
              <a:t>Decreasing</a:t>
            </a:r>
            <a:r>
              <a:rPr lang="hu-HU" sz="2000" dirty="0"/>
              <a:t> </a:t>
            </a:r>
            <a:r>
              <a:rPr lang="hu-HU" sz="2000" dirty="0" err="1"/>
              <a:t>biodiversity</a:t>
            </a:r>
            <a:endParaRPr lang="hu-HU" sz="2000" dirty="0"/>
          </a:p>
          <a:p>
            <a:pPr>
              <a:buSzPct val="180000"/>
              <a:buFont typeface="Arial" panose="020B0604020202020204" pitchFamily="34" charset="0"/>
              <a:buChar char="•"/>
            </a:pPr>
            <a:r>
              <a:rPr lang="hu-HU" sz="2000" dirty="0" err="1"/>
              <a:t>Climte</a:t>
            </a:r>
            <a:r>
              <a:rPr lang="hu-HU" sz="2000" dirty="0"/>
              <a:t> </a:t>
            </a:r>
            <a:r>
              <a:rPr lang="hu-HU" sz="2000" dirty="0" err="1"/>
              <a:t>change</a:t>
            </a:r>
            <a:endParaRPr lang="hu-HU" sz="2000" dirty="0"/>
          </a:p>
          <a:p>
            <a:pPr>
              <a:buSzPct val="180000"/>
              <a:buFont typeface="Arial" panose="020B0604020202020204" pitchFamily="34" charset="0"/>
              <a:buChar char="•"/>
            </a:pPr>
            <a:r>
              <a:rPr lang="hu-HU" sz="2000" dirty="0" err="1"/>
              <a:t>Lack</a:t>
            </a:r>
            <a:r>
              <a:rPr lang="hu-HU" sz="2000" dirty="0"/>
              <a:t> of </a:t>
            </a:r>
            <a:r>
              <a:rPr lang="hu-HU" sz="2000" dirty="0" err="1"/>
              <a:t>cooperation</a:t>
            </a:r>
            <a:r>
              <a:rPr lang="hu-HU" sz="2000" dirty="0"/>
              <a:t> </a:t>
            </a:r>
          </a:p>
          <a:p>
            <a:endParaRPr lang="en-GB" sz="2000" dirty="0"/>
          </a:p>
        </p:txBody>
      </p:sp>
      <p:sp>
        <p:nvSpPr>
          <p:cNvPr id="4" name="Cím 1">
            <a:extLst>
              <a:ext uri="{FF2B5EF4-FFF2-40B4-BE49-F238E27FC236}">
                <a16:creationId xmlns:a16="http://schemas.microsoft.com/office/drawing/2014/main" id="{9FEF1847-FB41-475F-A3C0-11735475FCA3}"/>
              </a:ext>
            </a:extLst>
          </p:cNvPr>
          <p:cNvSpPr txBox="1">
            <a:spLocks/>
          </p:cNvSpPr>
          <p:nvPr/>
        </p:nvSpPr>
        <p:spPr>
          <a:xfrm>
            <a:off x="128034" y="3921643"/>
            <a:ext cx="5320266" cy="69466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gn="ctr">
              <a:buClr>
                <a:srgbClr val="92D050"/>
              </a:buClr>
              <a:buSzPts val="1800"/>
              <a:buFont typeface="Calibri"/>
              <a:buNone/>
              <a:defRPr sz="4400" b="1">
                <a:solidFill>
                  <a:srgbClr val="92D050"/>
                </a:solidFill>
                <a:latin typeface="Calibri"/>
                <a:ea typeface="Calibri"/>
                <a:cs typeface="Calibri"/>
                <a:sym typeface="Calibri"/>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GB" sz="3600" dirty="0"/>
              <a:t>Opportunities</a:t>
            </a:r>
          </a:p>
        </p:txBody>
      </p:sp>
      <p:sp>
        <p:nvSpPr>
          <p:cNvPr id="5" name="Alcím 2">
            <a:extLst>
              <a:ext uri="{FF2B5EF4-FFF2-40B4-BE49-F238E27FC236}">
                <a16:creationId xmlns:a16="http://schemas.microsoft.com/office/drawing/2014/main" id="{31921981-1D2F-446A-86DB-CB0FFB2C76D3}"/>
              </a:ext>
            </a:extLst>
          </p:cNvPr>
          <p:cNvSpPr txBox="1">
            <a:spLocks/>
          </p:cNvSpPr>
          <p:nvPr/>
        </p:nvSpPr>
        <p:spPr>
          <a:xfrm>
            <a:off x="375240" y="4501119"/>
            <a:ext cx="5320266" cy="17429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indent="-513080">
              <a:spcBef>
                <a:spcPts val="640"/>
              </a:spcBef>
              <a:buClr>
                <a:srgbClr val="254AA5"/>
              </a:buClr>
              <a:buSzPts val="4480"/>
              <a:buFont typeface="Arial" panose="020B0604020202020204" pitchFamily="34" charset="0"/>
              <a:buChar char="•"/>
              <a:defRPr sz="2000">
                <a:solidFill>
                  <a:srgbClr val="254AA5"/>
                </a:solidFill>
                <a:latin typeface="Calibri"/>
                <a:ea typeface="Calibri"/>
                <a:cs typeface="Calibri"/>
                <a:sym typeface="Calibri"/>
              </a:defRPr>
            </a:lvl1pPr>
            <a:lvl2pPr marL="914400" indent="-477519" algn="ctr">
              <a:spcBef>
                <a:spcPts val="560"/>
              </a:spcBef>
              <a:buClr>
                <a:srgbClr val="888888"/>
              </a:buClr>
              <a:buSzPts val="3920"/>
              <a:buNone/>
              <a:defRPr sz="3920">
                <a:solidFill>
                  <a:srgbClr val="888888"/>
                </a:solidFill>
                <a:latin typeface="Calibri"/>
                <a:ea typeface="Calibri"/>
                <a:cs typeface="Calibri"/>
                <a:sym typeface="Calibri"/>
              </a:defRPr>
            </a:lvl2pPr>
            <a:lvl3pPr marL="1371600" indent="-441960" algn="ctr">
              <a:spcBef>
                <a:spcPts val="480"/>
              </a:spcBef>
              <a:buClr>
                <a:srgbClr val="888888"/>
              </a:buClr>
              <a:buSzPts val="3360"/>
              <a:buNone/>
              <a:defRPr sz="3359">
                <a:solidFill>
                  <a:srgbClr val="888888"/>
                </a:solidFill>
                <a:latin typeface="Calibri"/>
                <a:ea typeface="Calibri"/>
                <a:cs typeface="Calibri"/>
                <a:sym typeface="Calibri"/>
              </a:defRPr>
            </a:lvl3pPr>
            <a:lvl4pPr marL="1828800" indent="-406400" algn="ctr">
              <a:spcBef>
                <a:spcPts val="400"/>
              </a:spcBef>
              <a:buClr>
                <a:srgbClr val="888888"/>
              </a:buClr>
              <a:buSzPts val="2800"/>
              <a:buNone/>
              <a:defRPr sz="2800">
                <a:solidFill>
                  <a:srgbClr val="888888"/>
                </a:solidFill>
                <a:latin typeface="Calibri"/>
                <a:ea typeface="Calibri"/>
                <a:cs typeface="Calibri"/>
                <a:sym typeface="Calibri"/>
              </a:defRPr>
            </a:lvl4pPr>
            <a:lvl5pPr marL="2286000" indent="-406400" algn="ctr">
              <a:spcBef>
                <a:spcPts val="400"/>
              </a:spcBef>
              <a:buClr>
                <a:srgbClr val="888888"/>
              </a:buClr>
              <a:buSzPts val="2800"/>
              <a:buNone/>
              <a:defRPr sz="2800">
                <a:solidFill>
                  <a:srgbClr val="888888"/>
                </a:solidFill>
                <a:latin typeface="Calibri"/>
                <a:ea typeface="Calibri"/>
                <a:cs typeface="Calibri"/>
                <a:sym typeface="Calibri"/>
              </a:defRPr>
            </a:lvl5pPr>
            <a:lvl6pPr marL="2743200" indent="-406400" algn="ctr">
              <a:spcBef>
                <a:spcPts val="400"/>
              </a:spcBef>
              <a:buClr>
                <a:srgbClr val="888888"/>
              </a:buClr>
              <a:buSzPts val="2800"/>
              <a:buNone/>
              <a:defRPr sz="2800">
                <a:solidFill>
                  <a:srgbClr val="888888"/>
                </a:solidFill>
                <a:latin typeface="Calibri"/>
                <a:ea typeface="Calibri"/>
                <a:cs typeface="Calibri"/>
                <a:sym typeface="Calibri"/>
              </a:defRPr>
            </a:lvl6pPr>
            <a:lvl7pPr marL="3200400" indent="-406400" algn="ctr">
              <a:spcBef>
                <a:spcPts val="400"/>
              </a:spcBef>
              <a:buClr>
                <a:srgbClr val="888888"/>
              </a:buClr>
              <a:buSzPts val="2800"/>
              <a:buNone/>
              <a:defRPr sz="2800">
                <a:solidFill>
                  <a:srgbClr val="888888"/>
                </a:solidFill>
                <a:latin typeface="Calibri"/>
                <a:ea typeface="Calibri"/>
                <a:cs typeface="Calibri"/>
                <a:sym typeface="Calibri"/>
              </a:defRPr>
            </a:lvl7pPr>
            <a:lvl8pPr marL="3657600" indent="-406400" algn="ctr">
              <a:spcBef>
                <a:spcPts val="400"/>
              </a:spcBef>
              <a:buClr>
                <a:srgbClr val="888888"/>
              </a:buClr>
              <a:buSzPts val="2800"/>
              <a:buNone/>
              <a:defRPr sz="2800">
                <a:solidFill>
                  <a:srgbClr val="888888"/>
                </a:solidFill>
                <a:latin typeface="Calibri"/>
                <a:ea typeface="Calibri"/>
                <a:cs typeface="Calibri"/>
                <a:sym typeface="Calibri"/>
              </a:defRPr>
            </a:lvl8pPr>
            <a:lvl9pPr marL="4114800" indent="-406400" algn="ctr">
              <a:spcBef>
                <a:spcPts val="400"/>
              </a:spcBef>
              <a:buClr>
                <a:srgbClr val="888888"/>
              </a:buClr>
              <a:buSzPts val="2800"/>
              <a:buNone/>
              <a:defRPr sz="2800">
                <a:solidFill>
                  <a:srgbClr val="888888"/>
                </a:solidFill>
                <a:latin typeface="Calibri"/>
                <a:ea typeface="Calibri"/>
                <a:cs typeface="Calibri"/>
                <a:sym typeface="Calibri"/>
              </a:defRPr>
            </a:lvl9pPr>
          </a:lstStyle>
          <a:p>
            <a:pPr>
              <a:buSzPct val="180000"/>
            </a:pPr>
            <a:r>
              <a:rPr lang="en-GB" b="1" dirty="0"/>
              <a:t>Existing natural assets and willingness to protect them</a:t>
            </a:r>
          </a:p>
          <a:p>
            <a:pPr>
              <a:buSzPct val="180000"/>
            </a:pPr>
            <a:r>
              <a:rPr lang="en-GB" b="1" dirty="0"/>
              <a:t>Long lasting development processes</a:t>
            </a:r>
          </a:p>
          <a:p>
            <a:pPr>
              <a:buSzPct val="180000"/>
            </a:pPr>
            <a:r>
              <a:rPr lang="en-GB" b="1" dirty="0"/>
              <a:t>Ambitious new  EU policy</a:t>
            </a:r>
          </a:p>
          <a:p>
            <a:endParaRPr lang="en-GB" dirty="0"/>
          </a:p>
        </p:txBody>
      </p:sp>
    </p:spTree>
    <p:extLst>
      <p:ext uri="{BB962C8B-B14F-4D97-AF65-F5344CB8AC3E}">
        <p14:creationId xmlns:p14="http://schemas.microsoft.com/office/powerpoint/2010/main" val="2603344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26" name="Téglalap 25">
            <a:extLst>
              <a:ext uri="{FF2B5EF4-FFF2-40B4-BE49-F238E27FC236}">
                <a16:creationId xmlns:a16="http://schemas.microsoft.com/office/drawing/2014/main" id="{DAA47C63-65D0-43E4-B4BA-6109CF5C87C4}"/>
              </a:ext>
            </a:extLst>
          </p:cNvPr>
          <p:cNvSpPr/>
          <p:nvPr/>
        </p:nvSpPr>
        <p:spPr>
          <a:xfrm>
            <a:off x="2603273" y="3393599"/>
            <a:ext cx="195297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églalap 27">
            <a:extLst>
              <a:ext uri="{FF2B5EF4-FFF2-40B4-BE49-F238E27FC236}">
                <a16:creationId xmlns:a16="http://schemas.microsoft.com/office/drawing/2014/main" id="{DA4DC672-1948-4B31-AE49-EC55B25B5488}"/>
              </a:ext>
            </a:extLst>
          </p:cNvPr>
          <p:cNvSpPr/>
          <p:nvPr/>
        </p:nvSpPr>
        <p:spPr>
          <a:xfrm>
            <a:off x="0" y="2245172"/>
            <a:ext cx="366329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églalap 28">
            <a:extLst>
              <a:ext uri="{FF2B5EF4-FFF2-40B4-BE49-F238E27FC236}">
                <a16:creationId xmlns:a16="http://schemas.microsoft.com/office/drawing/2014/main" id="{4F2B82A1-AD6A-494E-A27F-00DA725359AE}"/>
              </a:ext>
            </a:extLst>
          </p:cNvPr>
          <p:cNvSpPr/>
          <p:nvPr/>
        </p:nvSpPr>
        <p:spPr>
          <a:xfrm>
            <a:off x="3703163" y="4542026"/>
            <a:ext cx="3923397"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églalap 2">
            <a:extLst>
              <a:ext uri="{FF2B5EF4-FFF2-40B4-BE49-F238E27FC236}">
                <a16:creationId xmlns:a16="http://schemas.microsoft.com/office/drawing/2014/main" id="{819217F9-F63D-495A-A150-3966AD94B793}"/>
              </a:ext>
            </a:extLst>
          </p:cNvPr>
          <p:cNvSpPr/>
          <p:nvPr/>
        </p:nvSpPr>
        <p:spPr>
          <a:xfrm>
            <a:off x="5511572" y="5643588"/>
            <a:ext cx="3294495" cy="413083"/>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hape 133">
            <a:extLst>
              <a:ext uri="{FF2B5EF4-FFF2-40B4-BE49-F238E27FC236}">
                <a16:creationId xmlns:a16="http://schemas.microsoft.com/office/drawing/2014/main" id="{8FE34D57-5512-408B-87E9-025CFEC3ADDB}"/>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b="1" dirty="0"/>
              <a:t>Methodology</a:t>
            </a:r>
            <a:r>
              <a:rPr lang="en-GB" sz="2000" dirty="0"/>
              <a:t>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a:t>
            </a:r>
            <a:r>
              <a:rPr lang="en-GB" sz="2000" dirty="0"/>
              <a:t>	</a:t>
            </a:r>
          </a:p>
          <a:p>
            <a:pPr marL="0" indent="0">
              <a:spcBef>
                <a:spcPts val="640"/>
              </a:spcBef>
              <a:buFont typeface="Arial"/>
              <a:buNone/>
            </a:pPr>
            <a:r>
              <a:rPr lang="en-GB" sz="2000" dirty="0"/>
              <a:t>		</a:t>
            </a:r>
            <a:r>
              <a:rPr lang="en-GB" sz="2000" b="1" dirty="0"/>
              <a:t>Field work </a:t>
            </a:r>
            <a:r>
              <a:rPr lang="en-GB" sz="2000" dirty="0"/>
              <a:t>in pilot areas</a:t>
            </a:r>
          </a:p>
          <a:p>
            <a:pPr marL="0" indent="0">
              <a:spcBef>
                <a:spcPts val="640"/>
              </a:spcBef>
              <a:buFont typeface="Arial"/>
              <a:buNone/>
            </a:pPr>
            <a:r>
              <a:rPr lang="en-GB" sz="2000" dirty="0"/>
              <a:t>			</a:t>
            </a:r>
            <a:r>
              <a:rPr lang="en-GB" sz="2000" b="1" dirty="0"/>
              <a:t>Embed data</a:t>
            </a:r>
          </a:p>
          <a:p>
            <a:pPr marL="0" indent="0">
              <a:spcBef>
                <a:spcPts val="640"/>
              </a:spcBef>
              <a:buFont typeface="Arial"/>
              <a:buNone/>
            </a:pPr>
            <a:r>
              <a:rPr lang="en-GB" sz="2000" dirty="0"/>
              <a:t>			To </a:t>
            </a:r>
            <a:r>
              <a:rPr lang="en-GB" sz="2000" b="1" dirty="0"/>
              <a:t>habitat suitability model </a:t>
            </a:r>
            <a:r>
              <a:rPr lang="en-GB" sz="2000" dirty="0"/>
              <a:t>			</a:t>
            </a:r>
          </a:p>
          <a:p>
            <a:pPr marL="0" indent="0">
              <a:spcBef>
                <a:spcPts val="640"/>
              </a:spcBef>
              <a:buFont typeface="Arial"/>
              <a:buNone/>
            </a:pPr>
            <a:r>
              <a:rPr lang="en-GB" sz="2000" dirty="0"/>
              <a:t>			To </a:t>
            </a:r>
            <a:r>
              <a:rPr lang="en-GB" sz="2000" b="1" dirty="0"/>
              <a:t>CCIBIS.org</a:t>
            </a:r>
            <a:r>
              <a:rPr lang="en-GB" sz="2000" dirty="0"/>
              <a:t>			</a:t>
            </a:r>
            <a:endParaRPr lang="en-GB" sz="2000" b="1" dirty="0"/>
          </a:p>
          <a:p>
            <a:pPr marL="0" indent="0">
              <a:spcBef>
                <a:spcPts val="640"/>
              </a:spcBef>
              <a:buFont typeface="Arial"/>
              <a:buNone/>
            </a:pPr>
            <a:r>
              <a:rPr lang="en-GB" sz="2000" dirty="0"/>
              <a:t>				</a:t>
            </a:r>
            <a:r>
              <a:rPr lang="hu-HU" sz="2000" b="1" dirty="0"/>
              <a:t>E</a:t>
            </a:r>
            <a:r>
              <a:rPr lang="en-GB" sz="2000" b="1" dirty="0" err="1"/>
              <a:t>mbed</a:t>
            </a:r>
            <a:r>
              <a:rPr lang="en-GB" sz="2000" b="1" dirty="0"/>
              <a:t> model </a:t>
            </a:r>
            <a:r>
              <a:rPr lang="en-GB" sz="2000" dirty="0"/>
              <a:t>to on-going processes</a:t>
            </a:r>
          </a:p>
          <a:p>
            <a:pPr marL="0" indent="0">
              <a:spcBef>
                <a:spcPts val="640"/>
              </a:spcBef>
              <a:buFont typeface="Arial"/>
              <a:buNone/>
            </a:pPr>
            <a:r>
              <a:rPr lang="en-GB" sz="2000" dirty="0"/>
              <a:t>					national </a:t>
            </a:r>
            <a:r>
              <a:rPr lang="en-GB" sz="2000" b="1" dirty="0"/>
              <a:t>spatial planning </a:t>
            </a:r>
            <a:r>
              <a:rPr lang="en-GB" sz="2000" dirty="0"/>
              <a:t>process</a:t>
            </a:r>
          </a:p>
          <a:p>
            <a:pPr marL="0" indent="0">
              <a:spcBef>
                <a:spcPts val="640"/>
              </a:spcBef>
              <a:buFont typeface="Arial"/>
              <a:buNone/>
            </a:pPr>
            <a:r>
              <a:rPr lang="en-GB" sz="2000" dirty="0"/>
              <a:t>					</a:t>
            </a:r>
            <a:r>
              <a:rPr lang="en-GB" sz="2000" b="1" dirty="0"/>
              <a:t>International strategic cooperation</a:t>
            </a:r>
          </a:p>
          <a:p>
            <a:pPr marL="0" indent="0">
              <a:spcBef>
                <a:spcPts val="640"/>
              </a:spcBef>
              <a:buFont typeface="Arial"/>
              <a:buNone/>
            </a:pPr>
            <a:r>
              <a:rPr lang="en-GB" sz="2000" dirty="0"/>
              <a:t>						</a:t>
            </a:r>
            <a:r>
              <a:rPr lang="en-GB" sz="2000" b="1" dirty="0"/>
              <a:t> </a:t>
            </a:r>
            <a:r>
              <a:rPr lang="hu-HU" sz="2000" b="1" dirty="0"/>
              <a:t>I</a:t>
            </a:r>
            <a:r>
              <a:rPr lang="en-GB" sz="2000" b="1" dirty="0" err="1"/>
              <a:t>nter</a:t>
            </a:r>
            <a:r>
              <a:rPr lang="hu-HU" sz="2000" b="1" dirty="0"/>
              <a:t>-</a:t>
            </a:r>
            <a:r>
              <a:rPr lang="en-GB" sz="2000" b="1" dirty="0"/>
              <a:t>sectoral communication</a:t>
            </a:r>
            <a:endParaRPr lang="hu-HU" sz="2000" b="1" dirty="0"/>
          </a:p>
          <a:p>
            <a:pPr marL="0" indent="0">
              <a:spcBef>
                <a:spcPts val="640"/>
              </a:spcBef>
              <a:buFont typeface="Arial"/>
              <a:buNone/>
            </a:pPr>
            <a:r>
              <a:rPr lang="hu-HU" sz="2000" b="1" dirty="0"/>
              <a:t>						</a:t>
            </a:r>
            <a:r>
              <a:rPr lang="hu-HU" sz="2000" b="1" dirty="0" err="1"/>
              <a:t>Meetings</a:t>
            </a:r>
            <a:r>
              <a:rPr lang="hu-HU" sz="2000" b="1" dirty="0"/>
              <a:t>, </a:t>
            </a:r>
            <a:r>
              <a:rPr lang="hu-HU" sz="2000" b="1" dirty="0" err="1"/>
              <a:t>trainings</a:t>
            </a:r>
            <a:r>
              <a:rPr lang="hu-HU" sz="2000" b="1" dirty="0"/>
              <a:t>, </a:t>
            </a:r>
            <a:r>
              <a:rPr lang="hu-HU" sz="2000" b="1" dirty="0" err="1"/>
              <a:t>strategies</a:t>
            </a:r>
            <a:endParaRPr lang="en-GB" sz="2000" b="1"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Tree>
    <p:extLst>
      <p:ext uri="{BB962C8B-B14F-4D97-AF65-F5344CB8AC3E}">
        <p14:creationId xmlns:p14="http://schemas.microsoft.com/office/powerpoint/2010/main" val="3589972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26" name="Téglalap 25">
            <a:extLst>
              <a:ext uri="{FF2B5EF4-FFF2-40B4-BE49-F238E27FC236}">
                <a16:creationId xmlns:a16="http://schemas.microsoft.com/office/drawing/2014/main" id="{DAA47C63-65D0-43E4-B4BA-6109CF5C87C4}"/>
              </a:ext>
            </a:extLst>
          </p:cNvPr>
          <p:cNvSpPr/>
          <p:nvPr/>
        </p:nvSpPr>
        <p:spPr>
          <a:xfrm>
            <a:off x="2603273" y="3393599"/>
            <a:ext cx="195297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églalap 27">
            <a:extLst>
              <a:ext uri="{FF2B5EF4-FFF2-40B4-BE49-F238E27FC236}">
                <a16:creationId xmlns:a16="http://schemas.microsoft.com/office/drawing/2014/main" id="{DA4DC672-1948-4B31-AE49-EC55B25B5488}"/>
              </a:ext>
            </a:extLst>
          </p:cNvPr>
          <p:cNvSpPr/>
          <p:nvPr/>
        </p:nvSpPr>
        <p:spPr>
          <a:xfrm>
            <a:off x="0" y="2245172"/>
            <a:ext cx="366329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églalap 28">
            <a:extLst>
              <a:ext uri="{FF2B5EF4-FFF2-40B4-BE49-F238E27FC236}">
                <a16:creationId xmlns:a16="http://schemas.microsoft.com/office/drawing/2014/main" id="{4F2B82A1-AD6A-494E-A27F-00DA725359AE}"/>
              </a:ext>
            </a:extLst>
          </p:cNvPr>
          <p:cNvSpPr/>
          <p:nvPr/>
        </p:nvSpPr>
        <p:spPr>
          <a:xfrm>
            <a:off x="3703163" y="4542026"/>
            <a:ext cx="3923397"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églalap 2">
            <a:extLst>
              <a:ext uri="{FF2B5EF4-FFF2-40B4-BE49-F238E27FC236}">
                <a16:creationId xmlns:a16="http://schemas.microsoft.com/office/drawing/2014/main" id="{819217F9-F63D-495A-A150-3966AD94B793}"/>
              </a:ext>
            </a:extLst>
          </p:cNvPr>
          <p:cNvSpPr/>
          <p:nvPr/>
        </p:nvSpPr>
        <p:spPr>
          <a:xfrm>
            <a:off x="5511572" y="5643588"/>
            <a:ext cx="3294495" cy="413083"/>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hape 133">
            <a:extLst>
              <a:ext uri="{FF2B5EF4-FFF2-40B4-BE49-F238E27FC236}">
                <a16:creationId xmlns:a16="http://schemas.microsoft.com/office/drawing/2014/main" id="{8FE34D57-5512-408B-87E9-025CFEC3ADDB}"/>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b="1" dirty="0"/>
              <a:t>Methodology</a:t>
            </a:r>
            <a:r>
              <a:rPr lang="en-GB" sz="2000" dirty="0"/>
              <a:t>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a:t>
            </a:r>
            <a:r>
              <a:rPr lang="en-GB" sz="2000" dirty="0"/>
              <a:t>	</a:t>
            </a:r>
          </a:p>
          <a:p>
            <a:pPr marL="0" indent="0">
              <a:spcBef>
                <a:spcPts val="640"/>
              </a:spcBef>
              <a:buFont typeface="Arial"/>
              <a:buNone/>
            </a:pPr>
            <a:r>
              <a:rPr lang="en-GB" sz="2000" dirty="0"/>
              <a:t>		</a:t>
            </a:r>
            <a:r>
              <a:rPr lang="en-GB" sz="2000" b="1" dirty="0"/>
              <a:t>Field work </a:t>
            </a:r>
            <a:r>
              <a:rPr lang="en-GB" sz="2000" dirty="0"/>
              <a:t>in pilot areas</a:t>
            </a:r>
          </a:p>
          <a:p>
            <a:pPr marL="0" indent="0">
              <a:spcBef>
                <a:spcPts val="640"/>
              </a:spcBef>
              <a:buFont typeface="Arial"/>
              <a:buNone/>
            </a:pPr>
            <a:r>
              <a:rPr lang="en-GB" sz="2000" dirty="0"/>
              <a:t>			</a:t>
            </a:r>
            <a:r>
              <a:rPr lang="en-GB" sz="2000" b="1" dirty="0"/>
              <a:t>Embed data</a:t>
            </a:r>
          </a:p>
          <a:p>
            <a:pPr marL="0" indent="0">
              <a:spcBef>
                <a:spcPts val="640"/>
              </a:spcBef>
              <a:buFont typeface="Arial"/>
              <a:buNone/>
            </a:pPr>
            <a:r>
              <a:rPr lang="en-GB" sz="2000" dirty="0"/>
              <a:t>			To </a:t>
            </a:r>
            <a:r>
              <a:rPr lang="en-GB" sz="2000" b="1" dirty="0"/>
              <a:t>habitat suitability model </a:t>
            </a:r>
            <a:r>
              <a:rPr lang="en-GB" sz="2000" dirty="0"/>
              <a:t>			</a:t>
            </a:r>
          </a:p>
          <a:p>
            <a:pPr marL="0" indent="0">
              <a:spcBef>
                <a:spcPts val="640"/>
              </a:spcBef>
              <a:buFont typeface="Arial"/>
              <a:buNone/>
            </a:pPr>
            <a:r>
              <a:rPr lang="en-GB" sz="2000" dirty="0"/>
              <a:t>			To </a:t>
            </a:r>
            <a:r>
              <a:rPr lang="en-GB" sz="2000" b="1" dirty="0"/>
              <a:t>CCIBIS.org</a:t>
            </a:r>
            <a:r>
              <a:rPr lang="en-GB" sz="2000" dirty="0"/>
              <a:t>			</a:t>
            </a:r>
            <a:endParaRPr lang="en-GB" sz="2000" b="1" dirty="0"/>
          </a:p>
          <a:p>
            <a:pPr marL="0" indent="0">
              <a:spcBef>
                <a:spcPts val="640"/>
              </a:spcBef>
              <a:buFont typeface="Arial"/>
              <a:buNone/>
            </a:pPr>
            <a:r>
              <a:rPr lang="en-GB" sz="2000" dirty="0"/>
              <a:t>				</a:t>
            </a:r>
            <a:r>
              <a:rPr lang="hu-HU" sz="2000" b="1" dirty="0"/>
              <a:t>E</a:t>
            </a:r>
            <a:r>
              <a:rPr lang="en-GB" sz="2000" b="1" dirty="0" err="1"/>
              <a:t>mbed</a:t>
            </a:r>
            <a:r>
              <a:rPr lang="en-GB" sz="2000" b="1" dirty="0"/>
              <a:t> model </a:t>
            </a:r>
            <a:r>
              <a:rPr lang="en-GB" sz="2000" dirty="0"/>
              <a:t>to on-going processes</a:t>
            </a:r>
          </a:p>
          <a:p>
            <a:pPr marL="0" indent="0">
              <a:spcBef>
                <a:spcPts val="640"/>
              </a:spcBef>
              <a:buFont typeface="Arial"/>
              <a:buNone/>
            </a:pPr>
            <a:r>
              <a:rPr lang="en-GB" sz="2000" dirty="0"/>
              <a:t>					national </a:t>
            </a:r>
            <a:r>
              <a:rPr lang="en-GB" sz="2000" b="1" dirty="0"/>
              <a:t>spatial planning </a:t>
            </a:r>
            <a:r>
              <a:rPr lang="en-GB" sz="2000" dirty="0"/>
              <a:t>process</a:t>
            </a:r>
          </a:p>
          <a:p>
            <a:pPr marL="0" indent="0">
              <a:spcBef>
                <a:spcPts val="640"/>
              </a:spcBef>
              <a:buFont typeface="Arial"/>
              <a:buNone/>
            </a:pPr>
            <a:r>
              <a:rPr lang="en-GB" sz="2000" dirty="0"/>
              <a:t>					</a:t>
            </a:r>
            <a:r>
              <a:rPr lang="en-GB" sz="2000" b="1" dirty="0"/>
              <a:t>International strategic cooperation</a:t>
            </a:r>
          </a:p>
          <a:p>
            <a:pPr marL="0" indent="0">
              <a:spcBef>
                <a:spcPts val="640"/>
              </a:spcBef>
              <a:buFont typeface="Arial"/>
              <a:buNone/>
            </a:pPr>
            <a:r>
              <a:rPr lang="en-GB" sz="2000" dirty="0"/>
              <a:t>						</a:t>
            </a:r>
            <a:r>
              <a:rPr lang="en-GB" sz="2000" b="1" dirty="0"/>
              <a:t> </a:t>
            </a:r>
            <a:r>
              <a:rPr lang="hu-HU" sz="2000" b="1" dirty="0"/>
              <a:t>I</a:t>
            </a:r>
            <a:r>
              <a:rPr lang="en-GB" sz="2000" b="1" dirty="0" err="1"/>
              <a:t>nter</a:t>
            </a:r>
            <a:r>
              <a:rPr lang="hu-HU" sz="2000" b="1" dirty="0"/>
              <a:t>-</a:t>
            </a:r>
            <a:r>
              <a:rPr lang="en-GB" sz="2000" b="1" dirty="0"/>
              <a:t>sectoral communication</a:t>
            </a:r>
            <a:endParaRPr lang="hu-HU" sz="2000" b="1" dirty="0"/>
          </a:p>
          <a:p>
            <a:pPr marL="0" indent="0">
              <a:spcBef>
                <a:spcPts val="640"/>
              </a:spcBef>
              <a:buFont typeface="Arial"/>
              <a:buNone/>
            </a:pPr>
            <a:r>
              <a:rPr lang="hu-HU" sz="2000" b="1" dirty="0"/>
              <a:t>						</a:t>
            </a:r>
            <a:r>
              <a:rPr lang="hu-HU" sz="2000" b="1" dirty="0" err="1"/>
              <a:t>Meetings</a:t>
            </a:r>
            <a:r>
              <a:rPr lang="hu-HU" sz="2000" b="1" dirty="0"/>
              <a:t>, </a:t>
            </a:r>
            <a:r>
              <a:rPr lang="hu-HU" sz="2000" b="1" dirty="0" err="1"/>
              <a:t>trainings</a:t>
            </a:r>
            <a:r>
              <a:rPr lang="hu-HU" sz="2000" b="1" dirty="0"/>
              <a:t>, </a:t>
            </a:r>
            <a:r>
              <a:rPr lang="hu-HU" sz="2000" b="1" dirty="0" err="1"/>
              <a:t>strategies</a:t>
            </a:r>
            <a:endParaRPr lang="en-GB" sz="2000" b="1"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5" name="Nyíl: sávnyíl 4">
            <a:extLst>
              <a:ext uri="{FF2B5EF4-FFF2-40B4-BE49-F238E27FC236}">
                <a16:creationId xmlns:a16="http://schemas.microsoft.com/office/drawing/2014/main" id="{86FB5FCB-D260-410D-9468-75BE9A7EEC8D}"/>
              </a:ext>
            </a:extLst>
          </p:cNvPr>
          <p:cNvSpPr/>
          <p:nvPr/>
        </p:nvSpPr>
        <p:spPr>
          <a:xfrm rot="5400000">
            <a:off x="4719235" y="2305810"/>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Egyenes összekötő 6">
            <a:extLst>
              <a:ext uri="{FF2B5EF4-FFF2-40B4-BE49-F238E27FC236}">
                <a16:creationId xmlns:a16="http://schemas.microsoft.com/office/drawing/2014/main" id="{3C52B82B-D301-45B8-8E81-CD22BFEFB24B}"/>
              </a:ext>
            </a:extLst>
          </p:cNvPr>
          <p:cNvCxnSpPr/>
          <p:nvPr/>
        </p:nvCxnSpPr>
        <p:spPr>
          <a:xfrm>
            <a:off x="1172817" y="2941983"/>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Egyenes összekötő 22">
            <a:extLst>
              <a:ext uri="{FF2B5EF4-FFF2-40B4-BE49-F238E27FC236}">
                <a16:creationId xmlns:a16="http://schemas.microsoft.com/office/drawing/2014/main" id="{936CA89C-F5BA-473D-BA86-F84063648A89}"/>
              </a:ext>
            </a:extLst>
          </p:cNvPr>
          <p:cNvCxnSpPr/>
          <p:nvPr/>
        </p:nvCxnSpPr>
        <p:spPr>
          <a:xfrm>
            <a:off x="1172817" y="3273287"/>
            <a:ext cx="42539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42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26" name="Téglalap 25">
            <a:extLst>
              <a:ext uri="{FF2B5EF4-FFF2-40B4-BE49-F238E27FC236}">
                <a16:creationId xmlns:a16="http://schemas.microsoft.com/office/drawing/2014/main" id="{DAA47C63-65D0-43E4-B4BA-6109CF5C87C4}"/>
              </a:ext>
            </a:extLst>
          </p:cNvPr>
          <p:cNvSpPr/>
          <p:nvPr/>
        </p:nvSpPr>
        <p:spPr>
          <a:xfrm>
            <a:off x="2603273" y="3393599"/>
            <a:ext cx="195297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églalap 27">
            <a:extLst>
              <a:ext uri="{FF2B5EF4-FFF2-40B4-BE49-F238E27FC236}">
                <a16:creationId xmlns:a16="http://schemas.microsoft.com/office/drawing/2014/main" id="{DA4DC672-1948-4B31-AE49-EC55B25B5488}"/>
              </a:ext>
            </a:extLst>
          </p:cNvPr>
          <p:cNvSpPr/>
          <p:nvPr/>
        </p:nvSpPr>
        <p:spPr>
          <a:xfrm>
            <a:off x="0" y="2245172"/>
            <a:ext cx="366329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églalap 28">
            <a:extLst>
              <a:ext uri="{FF2B5EF4-FFF2-40B4-BE49-F238E27FC236}">
                <a16:creationId xmlns:a16="http://schemas.microsoft.com/office/drawing/2014/main" id="{4F2B82A1-AD6A-494E-A27F-00DA725359AE}"/>
              </a:ext>
            </a:extLst>
          </p:cNvPr>
          <p:cNvSpPr/>
          <p:nvPr/>
        </p:nvSpPr>
        <p:spPr>
          <a:xfrm>
            <a:off x="3703163" y="4542026"/>
            <a:ext cx="3923397"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églalap 2">
            <a:extLst>
              <a:ext uri="{FF2B5EF4-FFF2-40B4-BE49-F238E27FC236}">
                <a16:creationId xmlns:a16="http://schemas.microsoft.com/office/drawing/2014/main" id="{819217F9-F63D-495A-A150-3966AD94B793}"/>
              </a:ext>
            </a:extLst>
          </p:cNvPr>
          <p:cNvSpPr/>
          <p:nvPr/>
        </p:nvSpPr>
        <p:spPr>
          <a:xfrm>
            <a:off x="5511572" y="5643588"/>
            <a:ext cx="3294495" cy="413083"/>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hape 133">
            <a:extLst>
              <a:ext uri="{FF2B5EF4-FFF2-40B4-BE49-F238E27FC236}">
                <a16:creationId xmlns:a16="http://schemas.microsoft.com/office/drawing/2014/main" id="{8FE34D57-5512-408B-87E9-025CFEC3ADDB}"/>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b="1" dirty="0"/>
              <a:t>Methodology</a:t>
            </a:r>
            <a:r>
              <a:rPr lang="en-GB" sz="2000" dirty="0"/>
              <a:t>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a:t>
            </a:r>
            <a:r>
              <a:rPr lang="en-GB" sz="2000" dirty="0"/>
              <a:t>	</a:t>
            </a:r>
          </a:p>
          <a:p>
            <a:pPr marL="0" indent="0">
              <a:spcBef>
                <a:spcPts val="640"/>
              </a:spcBef>
              <a:buFont typeface="Arial"/>
              <a:buNone/>
            </a:pPr>
            <a:r>
              <a:rPr lang="en-GB" sz="2000" dirty="0"/>
              <a:t>		</a:t>
            </a:r>
            <a:r>
              <a:rPr lang="en-GB" sz="2000" b="1" dirty="0"/>
              <a:t>Field work </a:t>
            </a:r>
            <a:r>
              <a:rPr lang="en-GB" sz="2000" dirty="0"/>
              <a:t>in pilot areas</a:t>
            </a:r>
          </a:p>
          <a:p>
            <a:pPr marL="0" indent="0">
              <a:spcBef>
                <a:spcPts val="640"/>
              </a:spcBef>
              <a:buFont typeface="Arial"/>
              <a:buNone/>
            </a:pPr>
            <a:r>
              <a:rPr lang="en-GB" sz="2000" dirty="0"/>
              <a:t>			</a:t>
            </a:r>
            <a:r>
              <a:rPr lang="en-GB" sz="2000" b="1" dirty="0"/>
              <a:t>Embed data</a:t>
            </a:r>
          </a:p>
          <a:p>
            <a:pPr marL="0" indent="0">
              <a:spcBef>
                <a:spcPts val="640"/>
              </a:spcBef>
              <a:buFont typeface="Arial"/>
              <a:buNone/>
            </a:pPr>
            <a:r>
              <a:rPr lang="en-GB" sz="2000" dirty="0"/>
              <a:t>			To </a:t>
            </a:r>
            <a:r>
              <a:rPr lang="en-GB" sz="2000" b="1" dirty="0"/>
              <a:t>habitat suitability model </a:t>
            </a:r>
            <a:r>
              <a:rPr lang="en-GB" sz="2000" dirty="0"/>
              <a:t>			</a:t>
            </a:r>
          </a:p>
          <a:p>
            <a:pPr marL="0" indent="0">
              <a:spcBef>
                <a:spcPts val="640"/>
              </a:spcBef>
              <a:buFont typeface="Arial"/>
              <a:buNone/>
            </a:pPr>
            <a:r>
              <a:rPr lang="en-GB" sz="2000" dirty="0"/>
              <a:t>			To </a:t>
            </a:r>
            <a:r>
              <a:rPr lang="en-GB" sz="2000" b="1" dirty="0"/>
              <a:t>CCIBIS.org</a:t>
            </a:r>
            <a:r>
              <a:rPr lang="en-GB" sz="2000" dirty="0"/>
              <a:t>			</a:t>
            </a:r>
            <a:endParaRPr lang="en-GB" sz="2000" b="1" dirty="0"/>
          </a:p>
          <a:p>
            <a:pPr marL="0" indent="0">
              <a:spcBef>
                <a:spcPts val="640"/>
              </a:spcBef>
              <a:buFont typeface="Arial"/>
              <a:buNone/>
            </a:pPr>
            <a:r>
              <a:rPr lang="en-GB" sz="2000" dirty="0"/>
              <a:t>				</a:t>
            </a:r>
            <a:r>
              <a:rPr lang="hu-HU" sz="2000" b="1" dirty="0"/>
              <a:t>E</a:t>
            </a:r>
            <a:r>
              <a:rPr lang="en-GB" sz="2000" b="1" dirty="0" err="1"/>
              <a:t>mbed</a:t>
            </a:r>
            <a:r>
              <a:rPr lang="en-GB" sz="2000" b="1" dirty="0"/>
              <a:t> model </a:t>
            </a:r>
            <a:r>
              <a:rPr lang="en-GB" sz="2000" dirty="0"/>
              <a:t>to on-going processes</a:t>
            </a:r>
          </a:p>
          <a:p>
            <a:pPr marL="0" indent="0">
              <a:spcBef>
                <a:spcPts val="640"/>
              </a:spcBef>
              <a:buFont typeface="Arial"/>
              <a:buNone/>
            </a:pPr>
            <a:r>
              <a:rPr lang="en-GB" sz="2000" dirty="0"/>
              <a:t>					national </a:t>
            </a:r>
            <a:r>
              <a:rPr lang="en-GB" sz="2000" b="1" dirty="0"/>
              <a:t>spatial planning </a:t>
            </a:r>
            <a:r>
              <a:rPr lang="en-GB" sz="2000" dirty="0"/>
              <a:t>process</a:t>
            </a:r>
          </a:p>
          <a:p>
            <a:pPr marL="0" indent="0">
              <a:spcBef>
                <a:spcPts val="640"/>
              </a:spcBef>
              <a:buFont typeface="Arial"/>
              <a:buNone/>
            </a:pPr>
            <a:r>
              <a:rPr lang="en-GB" sz="2000" dirty="0"/>
              <a:t>					</a:t>
            </a:r>
            <a:r>
              <a:rPr lang="en-GB" sz="2000" b="1" dirty="0"/>
              <a:t>International strategic cooperation</a:t>
            </a:r>
          </a:p>
          <a:p>
            <a:pPr marL="0" indent="0">
              <a:spcBef>
                <a:spcPts val="640"/>
              </a:spcBef>
              <a:buFont typeface="Arial"/>
              <a:buNone/>
            </a:pPr>
            <a:r>
              <a:rPr lang="en-GB" sz="2000" dirty="0"/>
              <a:t>						</a:t>
            </a:r>
            <a:r>
              <a:rPr lang="en-GB" sz="2000" b="1" dirty="0"/>
              <a:t> </a:t>
            </a:r>
            <a:r>
              <a:rPr lang="hu-HU" sz="2000" b="1" dirty="0"/>
              <a:t>I</a:t>
            </a:r>
            <a:r>
              <a:rPr lang="en-GB" sz="2000" b="1" dirty="0" err="1"/>
              <a:t>nter</a:t>
            </a:r>
            <a:r>
              <a:rPr lang="hu-HU" sz="2000" b="1" dirty="0"/>
              <a:t>-</a:t>
            </a:r>
            <a:r>
              <a:rPr lang="en-GB" sz="2000" b="1" dirty="0"/>
              <a:t>sectoral communication</a:t>
            </a:r>
            <a:endParaRPr lang="hu-HU" sz="2000" b="1" dirty="0"/>
          </a:p>
          <a:p>
            <a:pPr marL="0" indent="0">
              <a:spcBef>
                <a:spcPts val="640"/>
              </a:spcBef>
              <a:buFont typeface="Arial"/>
              <a:buNone/>
            </a:pPr>
            <a:r>
              <a:rPr lang="hu-HU" sz="2000" b="1" dirty="0"/>
              <a:t>						</a:t>
            </a:r>
            <a:r>
              <a:rPr lang="hu-HU" sz="2000" b="1" dirty="0" err="1"/>
              <a:t>Meetings</a:t>
            </a:r>
            <a:r>
              <a:rPr lang="hu-HU" sz="2000" b="1" dirty="0"/>
              <a:t>, </a:t>
            </a:r>
            <a:r>
              <a:rPr lang="hu-HU" sz="2000" b="1" dirty="0" err="1"/>
              <a:t>trainings</a:t>
            </a:r>
            <a:r>
              <a:rPr lang="hu-HU" sz="2000" b="1" dirty="0"/>
              <a:t>, </a:t>
            </a:r>
            <a:r>
              <a:rPr lang="hu-HU" sz="2000" b="1" dirty="0" err="1"/>
              <a:t>strategies</a:t>
            </a:r>
            <a:endParaRPr lang="en-GB" sz="2000" b="1"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5" name="Nyíl: sávnyíl 4">
            <a:extLst>
              <a:ext uri="{FF2B5EF4-FFF2-40B4-BE49-F238E27FC236}">
                <a16:creationId xmlns:a16="http://schemas.microsoft.com/office/drawing/2014/main" id="{86FB5FCB-D260-410D-9468-75BE9A7EEC8D}"/>
              </a:ext>
            </a:extLst>
          </p:cNvPr>
          <p:cNvSpPr/>
          <p:nvPr/>
        </p:nvSpPr>
        <p:spPr>
          <a:xfrm rot="5400000">
            <a:off x="4719235" y="2305810"/>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Egyenes összekötő 6">
            <a:extLst>
              <a:ext uri="{FF2B5EF4-FFF2-40B4-BE49-F238E27FC236}">
                <a16:creationId xmlns:a16="http://schemas.microsoft.com/office/drawing/2014/main" id="{3C52B82B-D301-45B8-8E81-CD22BFEFB24B}"/>
              </a:ext>
            </a:extLst>
          </p:cNvPr>
          <p:cNvCxnSpPr/>
          <p:nvPr/>
        </p:nvCxnSpPr>
        <p:spPr>
          <a:xfrm>
            <a:off x="1172817" y="2941983"/>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Egyenes összekötő 22">
            <a:extLst>
              <a:ext uri="{FF2B5EF4-FFF2-40B4-BE49-F238E27FC236}">
                <a16:creationId xmlns:a16="http://schemas.microsoft.com/office/drawing/2014/main" id="{936CA89C-F5BA-473D-BA86-F84063648A89}"/>
              </a:ext>
            </a:extLst>
          </p:cNvPr>
          <p:cNvCxnSpPr/>
          <p:nvPr/>
        </p:nvCxnSpPr>
        <p:spPr>
          <a:xfrm>
            <a:off x="1172817" y="3273287"/>
            <a:ext cx="425394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Nyíl: sávnyíl 23">
            <a:extLst>
              <a:ext uri="{FF2B5EF4-FFF2-40B4-BE49-F238E27FC236}">
                <a16:creationId xmlns:a16="http://schemas.microsoft.com/office/drawing/2014/main" id="{EFA73E8D-4A41-4C78-A628-48106A8F46B7}"/>
              </a:ext>
            </a:extLst>
          </p:cNvPr>
          <p:cNvSpPr/>
          <p:nvPr/>
        </p:nvSpPr>
        <p:spPr>
          <a:xfrm rot="5400000">
            <a:off x="6422139" y="3481941"/>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 name="Egyenes összekötő 24">
            <a:extLst>
              <a:ext uri="{FF2B5EF4-FFF2-40B4-BE49-F238E27FC236}">
                <a16:creationId xmlns:a16="http://schemas.microsoft.com/office/drawing/2014/main" id="{B9123D68-7DD0-4EA3-955C-9C4F7F8A7096}"/>
              </a:ext>
            </a:extLst>
          </p:cNvPr>
          <p:cNvCxnSpPr/>
          <p:nvPr/>
        </p:nvCxnSpPr>
        <p:spPr>
          <a:xfrm>
            <a:off x="2875721" y="4118114"/>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Egyenes összekötő 26">
            <a:extLst>
              <a:ext uri="{FF2B5EF4-FFF2-40B4-BE49-F238E27FC236}">
                <a16:creationId xmlns:a16="http://schemas.microsoft.com/office/drawing/2014/main" id="{5CC32378-B2A8-40FA-B1A8-1805A182C358}"/>
              </a:ext>
            </a:extLst>
          </p:cNvPr>
          <p:cNvCxnSpPr/>
          <p:nvPr/>
        </p:nvCxnSpPr>
        <p:spPr>
          <a:xfrm>
            <a:off x="2875721" y="4449418"/>
            <a:ext cx="42539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21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26" name="Téglalap 25">
            <a:extLst>
              <a:ext uri="{FF2B5EF4-FFF2-40B4-BE49-F238E27FC236}">
                <a16:creationId xmlns:a16="http://schemas.microsoft.com/office/drawing/2014/main" id="{DAA47C63-65D0-43E4-B4BA-6109CF5C87C4}"/>
              </a:ext>
            </a:extLst>
          </p:cNvPr>
          <p:cNvSpPr/>
          <p:nvPr/>
        </p:nvSpPr>
        <p:spPr>
          <a:xfrm>
            <a:off x="2603273" y="3393599"/>
            <a:ext cx="195297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églalap 27">
            <a:extLst>
              <a:ext uri="{FF2B5EF4-FFF2-40B4-BE49-F238E27FC236}">
                <a16:creationId xmlns:a16="http://schemas.microsoft.com/office/drawing/2014/main" id="{DA4DC672-1948-4B31-AE49-EC55B25B5488}"/>
              </a:ext>
            </a:extLst>
          </p:cNvPr>
          <p:cNvSpPr/>
          <p:nvPr/>
        </p:nvSpPr>
        <p:spPr>
          <a:xfrm>
            <a:off x="0" y="2245172"/>
            <a:ext cx="366329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églalap 28">
            <a:extLst>
              <a:ext uri="{FF2B5EF4-FFF2-40B4-BE49-F238E27FC236}">
                <a16:creationId xmlns:a16="http://schemas.microsoft.com/office/drawing/2014/main" id="{4F2B82A1-AD6A-494E-A27F-00DA725359AE}"/>
              </a:ext>
            </a:extLst>
          </p:cNvPr>
          <p:cNvSpPr/>
          <p:nvPr/>
        </p:nvSpPr>
        <p:spPr>
          <a:xfrm>
            <a:off x="3703163" y="4542026"/>
            <a:ext cx="3923397"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églalap 2">
            <a:extLst>
              <a:ext uri="{FF2B5EF4-FFF2-40B4-BE49-F238E27FC236}">
                <a16:creationId xmlns:a16="http://schemas.microsoft.com/office/drawing/2014/main" id="{819217F9-F63D-495A-A150-3966AD94B793}"/>
              </a:ext>
            </a:extLst>
          </p:cNvPr>
          <p:cNvSpPr/>
          <p:nvPr/>
        </p:nvSpPr>
        <p:spPr>
          <a:xfrm>
            <a:off x="5511572" y="5643588"/>
            <a:ext cx="3294495" cy="413083"/>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hape 133">
            <a:extLst>
              <a:ext uri="{FF2B5EF4-FFF2-40B4-BE49-F238E27FC236}">
                <a16:creationId xmlns:a16="http://schemas.microsoft.com/office/drawing/2014/main" id="{8FE34D57-5512-408B-87E9-025CFEC3ADDB}"/>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b="1" dirty="0"/>
              <a:t>Methodology</a:t>
            </a:r>
            <a:r>
              <a:rPr lang="en-GB" sz="2000" dirty="0"/>
              <a:t>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a:t>
            </a:r>
            <a:r>
              <a:rPr lang="en-GB" sz="2000" dirty="0"/>
              <a:t>	</a:t>
            </a:r>
          </a:p>
          <a:p>
            <a:pPr marL="0" indent="0">
              <a:spcBef>
                <a:spcPts val="640"/>
              </a:spcBef>
              <a:buFont typeface="Arial"/>
              <a:buNone/>
            </a:pPr>
            <a:r>
              <a:rPr lang="en-GB" sz="2000" dirty="0"/>
              <a:t>		</a:t>
            </a:r>
            <a:r>
              <a:rPr lang="en-GB" sz="2000" b="1" dirty="0"/>
              <a:t>Field work </a:t>
            </a:r>
            <a:r>
              <a:rPr lang="en-GB" sz="2000" dirty="0"/>
              <a:t>in pilot areas</a:t>
            </a:r>
          </a:p>
          <a:p>
            <a:pPr marL="0" indent="0">
              <a:spcBef>
                <a:spcPts val="640"/>
              </a:spcBef>
              <a:buFont typeface="Arial"/>
              <a:buNone/>
            </a:pPr>
            <a:r>
              <a:rPr lang="en-GB" sz="2000" dirty="0"/>
              <a:t>			</a:t>
            </a:r>
            <a:r>
              <a:rPr lang="en-GB" sz="2000" b="1" dirty="0"/>
              <a:t>Embed data</a:t>
            </a:r>
          </a:p>
          <a:p>
            <a:pPr marL="0" indent="0">
              <a:spcBef>
                <a:spcPts val="640"/>
              </a:spcBef>
              <a:buFont typeface="Arial"/>
              <a:buNone/>
            </a:pPr>
            <a:r>
              <a:rPr lang="en-GB" sz="2000" dirty="0"/>
              <a:t>			To </a:t>
            </a:r>
            <a:r>
              <a:rPr lang="en-GB" sz="2000" b="1" dirty="0"/>
              <a:t>habitat suitability model </a:t>
            </a:r>
            <a:r>
              <a:rPr lang="en-GB" sz="2000" dirty="0"/>
              <a:t>			</a:t>
            </a:r>
          </a:p>
          <a:p>
            <a:pPr marL="0" indent="0">
              <a:spcBef>
                <a:spcPts val="640"/>
              </a:spcBef>
              <a:buFont typeface="Arial"/>
              <a:buNone/>
            </a:pPr>
            <a:r>
              <a:rPr lang="en-GB" sz="2000" dirty="0"/>
              <a:t>			To </a:t>
            </a:r>
            <a:r>
              <a:rPr lang="en-GB" sz="2000" b="1" dirty="0"/>
              <a:t>CCIBIS.org</a:t>
            </a:r>
            <a:r>
              <a:rPr lang="en-GB" sz="2000" dirty="0"/>
              <a:t>			</a:t>
            </a:r>
            <a:endParaRPr lang="en-GB" sz="2000" b="1" dirty="0"/>
          </a:p>
          <a:p>
            <a:pPr marL="0" indent="0">
              <a:spcBef>
                <a:spcPts val="640"/>
              </a:spcBef>
              <a:buFont typeface="Arial"/>
              <a:buNone/>
            </a:pPr>
            <a:r>
              <a:rPr lang="en-GB" sz="2000" dirty="0"/>
              <a:t>				</a:t>
            </a:r>
            <a:r>
              <a:rPr lang="hu-HU" sz="2000" b="1" dirty="0"/>
              <a:t>E</a:t>
            </a:r>
            <a:r>
              <a:rPr lang="en-GB" sz="2000" b="1" dirty="0" err="1"/>
              <a:t>mbed</a:t>
            </a:r>
            <a:r>
              <a:rPr lang="en-GB" sz="2000" b="1" dirty="0"/>
              <a:t> model </a:t>
            </a:r>
            <a:r>
              <a:rPr lang="en-GB" sz="2000" dirty="0"/>
              <a:t>to on-going processes</a:t>
            </a:r>
          </a:p>
          <a:p>
            <a:pPr marL="0" indent="0">
              <a:spcBef>
                <a:spcPts val="640"/>
              </a:spcBef>
              <a:buFont typeface="Arial"/>
              <a:buNone/>
            </a:pPr>
            <a:r>
              <a:rPr lang="en-GB" sz="2000" dirty="0"/>
              <a:t>					national </a:t>
            </a:r>
            <a:r>
              <a:rPr lang="en-GB" sz="2000" b="1" dirty="0"/>
              <a:t>spatial planning </a:t>
            </a:r>
            <a:r>
              <a:rPr lang="en-GB" sz="2000" dirty="0"/>
              <a:t>process</a:t>
            </a:r>
          </a:p>
          <a:p>
            <a:pPr marL="0" indent="0">
              <a:spcBef>
                <a:spcPts val="640"/>
              </a:spcBef>
              <a:buFont typeface="Arial"/>
              <a:buNone/>
            </a:pPr>
            <a:r>
              <a:rPr lang="en-GB" sz="2000" dirty="0"/>
              <a:t>					</a:t>
            </a:r>
            <a:r>
              <a:rPr lang="en-GB" sz="2000" b="1" dirty="0"/>
              <a:t>International strategic cooperation</a:t>
            </a:r>
          </a:p>
          <a:p>
            <a:pPr marL="0" indent="0">
              <a:spcBef>
                <a:spcPts val="640"/>
              </a:spcBef>
              <a:buFont typeface="Arial"/>
              <a:buNone/>
            </a:pPr>
            <a:r>
              <a:rPr lang="en-GB" sz="2000" dirty="0"/>
              <a:t>						</a:t>
            </a:r>
            <a:r>
              <a:rPr lang="en-GB" sz="2000" b="1" dirty="0"/>
              <a:t> </a:t>
            </a:r>
            <a:r>
              <a:rPr lang="hu-HU" sz="2000" b="1" dirty="0"/>
              <a:t>I</a:t>
            </a:r>
            <a:r>
              <a:rPr lang="en-GB" sz="2000" b="1" dirty="0" err="1"/>
              <a:t>nter</a:t>
            </a:r>
            <a:r>
              <a:rPr lang="hu-HU" sz="2000" b="1" dirty="0"/>
              <a:t>-</a:t>
            </a:r>
            <a:r>
              <a:rPr lang="en-GB" sz="2000" b="1" dirty="0"/>
              <a:t>sectoral communication</a:t>
            </a:r>
            <a:endParaRPr lang="hu-HU" sz="2000" b="1" dirty="0"/>
          </a:p>
          <a:p>
            <a:pPr marL="0" indent="0">
              <a:spcBef>
                <a:spcPts val="640"/>
              </a:spcBef>
              <a:buFont typeface="Arial"/>
              <a:buNone/>
            </a:pPr>
            <a:r>
              <a:rPr lang="hu-HU" sz="2000" b="1" dirty="0"/>
              <a:t>						</a:t>
            </a:r>
            <a:r>
              <a:rPr lang="hu-HU" sz="2000" b="1" dirty="0" err="1"/>
              <a:t>Meetings</a:t>
            </a:r>
            <a:r>
              <a:rPr lang="hu-HU" sz="2000" b="1" dirty="0"/>
              <a:t>, </a:t>
            </a:r>
            <a:r>
              <a:rPr lang="hu-HU" sz="2000" b="1" dirty="0" err="1"/>
              <a:t>trainings</a:t>
            </a:r>
            <a:r>
              <a:rPr lang="hu-HU" sz="2000" b="1" dirty="0"/>
              <a:t>, </a:t>
            </a:r>
            <a:r>
              <a:rPr lang="hu-HU" sz="2000" b="1" dirty="0" err="1"/>
              <a:t>strategies</a:t>
            </a:r>
            <a:endParaRPr lang="en-GB" sz="2000" b="1"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5" name="Nyíl: sávnyíl 4">
            <a:extLst>
              <a:ext uri="{FF2B5EF4-FFF2-40B4-BE49-F238E27FC236}">
                <a16:creationId xmlns:a16="http://schemas.microsoft.com/office/drawing/2014/main" id="{86FB5FCB-D260-410D-9468-75BE9A7EEC8D}"/>
              </a:ext>
            </a:extLst>
          </p:cNvPr>
          <p:cNvSpPr/>
          <p:nvPr/>
        </p:nvSpPr>
        <p:spPr>
          <a:xfrm rot="5400000">
            <a:off x="4719235" y="2305810"/>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Egyenes összekötő 6">
            <a:extLst>
              <a:ext uri="{FF2B5EF4-FFF2-40B4-BE49-F238E27FC236}">
                <a16:creationId xmlns:a16="http://schemas.microsoft.com/office/drawing/2014/main" id="{3C52B82B-D301-45B8-8E81-CD22BFEFB24B}"/>
              </a:ext>
            </a:extLst>
          </p:cNvPr>
          <p:cNvCxnSpPr/>
          <p:nvPr/>
        </p:nvCxnSpPr>
        <p:spPr>
          <a:xfrm>
            <a:off x="1172817" y="2941983"/>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Egyenes összekötő 22">
            <a:extLst>
              <a:ext uri="{FF2B5EF4-FFF2-40B4-BE49-F238E27FC236}">
                <a16:creationId xmlns:a16="http://schemas.microsoft.com/office/drawing/2014/main" id="{936CA89C-F5BA-473D-BA86-F84063648A89}"/>
              </a:ext>
            </a:extLst>
          </p:cNvPr>
          <p:cNvCxnSpPr/>
          <p:nvPr/>
        </p:nvCxnSpPr>
        <p:spPr>
          <a:xfrm>
            <a:off x="1172817" y="3273287"/>
            <a:ext cx="425394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Nyíl: sávnyíl 23">
            <a:extLst>
              <a:ext uri="{FF2B5EF4-FFF2-40B4-BE49-F238E27FC236}">
                <a16:creationId xmlns:a16="http://schemas.microsoft.com/office/drawing/2014/main" id="{EFA73E8D-4A41-4C78-A628-48106A8F46B7}"/>
              </a:ext>
            </a:extLst>
          </p:cNvPr>
          <p:cNvSpPr/>
          <p:nvPr/>
        </p:nvSpPr>
        <p:spPr>
          <a:xfrm rot="5400000">
            <a:off x="6422139" y="3481941"/>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 name="Egyenes összekötő 24">
            <a:extLst>
              <a:ext uri="{FF2B5EF4-FFF2-40B4-BE49-F238E27FC236}">
                <a16:creationId xmlns:a16="http://schemas.microsoft.com/office/drawing/2014/main" id="{B9123D68-7DD0-4EA3-955C-9C4F7F8A7096}"/>
              </a:ext>
            </a:extLst>
          </p:cNvPr>
          <p:cNvCxnSpPr/>
          <p:nvPr/>
        </p:nvCxnSpPr>
        <p:spPr>
          <a:xfrm>
            <a:off x="2875721" y="4118114"/>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Egyenes összekötő 26">
            <a:extLst>
              <a:ext uri="{FF2B5EF4-FFF2-40B4-BE49-F238E27FC236}">
                <a16:creationId xmlns:a16="http://schemas.microsoft.com/office/drawing/2014/main" id="{5CC32378-B2A8-40FA-B1A8-1805A182C358}"/>
              </a:ext>
            </a:extLst>
          </p:cNvPr>
          <p:cNvCxnSpPr/>
          <p:nvPr/>
        </p:nvCxnSpPr>
        <p:spPr>
          <a:xfrm>
            <a:off x="2875721" y="4449418"/>
            <a:ext cx="4253948"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Nyíl: sávnyíl 29">
            <a:extLst>
              <a:ext uri="{FF2B5EF4-FFF2-40B4-BE49-F238E27FC236}">
                <a16:creationId xmlns:a16="http://schemas.microsoft.com/office/drawing/2014/main" id="{0BDE7941-6C7A-4BAB-9973-8AE348AA5293}"/>
              </a:ext>
            </a:extLst>
          </p:cNvPr>
          <p:cNvSpPr/>
          <p:nvPr/>
        </p:nvSpPr>
        <p:spPr>
          <a:xfrm rot="5400000">
            <a:off x="8452285" y="4588497"/>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Egyenes összekötő 31">
            <a:extLst>
              <a:ext uri="{FF2B5EF4-FFF2-40B4-BE49-F238E27FC236}">
                <a16:creationId xmlns:a16="http://schemas.microsoft.com/office/drawing/2014/main" id="{A74A801C-3FDA-4EC5-8F2C-95FDA8475A67}"/>
              </a:ext>
            </a:extLst>
          </p:cNvPr>
          <p:cNvCxnSpPr/>
          <p:nvPr/>
        </p:nvCxnSpPr>
        <p:spPr>
          <a:xfrm>
            <a:off x="4905867" y="5224670"/>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Egyenes összekötő 32">
            <a:extLst>
              <a:ext uri="{FF2B5EF4-FFF2-40B4-BE49-F238E27FC236}">
                <a16:creationId xmlns:a16="http://schemas.microsoft.com/office/drawing/2014/main" id="{F2F350F4-0B12-4FF5-9066-1AC765C939C8}"/>
              </a:ext>
            </a:extLst>
          </p:cNvPr>
          <p:cNvCxnSpPr>
            <a:cxnSpLocks/>
          </p:cNvCxnSpPr>
          <p:nvPr/>
        </p:nvCxnSpPr>
        <p:spPr>
          <a:xfrm>
            <a:off x="5064891" y="5555974"/>
            <a:ext cx="40949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14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26" name="Téglalap 25">
            <a:extLst>
              <a:ext uri="{FF2B5EF4-FFF2-40B4-BE49-F238E27FC236}">
                <a16:creationId xmlns:a16="http://schemas.microsoft.com/office/drawing/2014/main" id="{DAA47C63-65D0-43E4-B4BA-6109CF5C87C4}"/>
              </a:ext>
            </a:extLst>
          </p:cNvPr>
          <p:cNvSpPr/>
          <p:nvPr/>
        </p:nvSpPr>
        <p:spPr>
          <a:xfrm>
            <a:off x="2603273" y="3393599"/>
            <a:ext cx="195297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églalap 27">
            <a:extLst>
              <a:ext uri="{FF2B5EF4-FFF2-40B4-BE49-F238E27FC236}">
                <a16:creationId xmlns:a16="http://schemas.microsoft.com/office/drawing/2014/main" id="{DA4DC672-1948-4B31-AE49-EC55B25B5488}"/>
              </a:ext>
            </a:extLst>
          </p:cNvPr>
          <p:cNvSpPr/>
          <p:nvPr/>
        </p:nvSpPr>
        <p:spPr>
          <a:xfrm>
            <a:off x="0" y="2245172"/>
            <a:ext cx="3663292"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églalap 28">
            <a:extLst>
              <a:ext uri="{FF2B5EF4-FFF2-40B4-BE49-F238E27FC236}">
                <a16:creationId xmlns:a16="http://schemas.microsoft.com/office/drawing/2014/main" id="{4F2B82A1-AD6A-494E-A27F-00DA725359AE}"/>
              </a:ext>
            </a:extLst>
          </p:cNvPr>
          <p:cNvSpPr/>
          <p:nvPr/>
        </p:nvSpPr>
        <p:spPr>
          <a:xfrm>
            <a:off x="3703163" y="4542026"/>
            <a:ext cx="3923397" cy="42344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églalap 2">
            <a:extLst>
              <a:ext uri="{FF2B5EF4-FFF2-40B4-BE49-F238E27FC236}">
                <a16:creationId xmlns:a16="http://schemas.microsoft.com/office/drawing/2014/main" id="{819217F9-F63D-495A-A150-3966AD94B793}"/>
              </a:ext>
            </a:extLst>
          </p:cNvPr>
          <p:cNvSpPr/>
          <p:nvPr/>
        </p:nvSpPr>
        <p:spPr>
          <a:xfrm>
            <a:off x="5511572" y="5643588"/>
            <a:ext cx="3294495" cy="413083"/>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hape 133">
            <a:extLst>
              <a:ext uri="{FF2B5EF4-FFF2-40B4-BE49-F238E27FC236}">
                <a16:creationId xmlns:a16="http://schemas.microsoft.com/office/drawing/2014/main" id="{8FE34D57-5512-408B-87E9-025CFEC3ADDB}"/>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b="1" dirty="0"/>
              <a:t>Methodology</a:t>
            </a:r>
            <a:r>
              <a:rPr lang="en-GB" sz="2000" dirty="0"/>
              <a:t>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a:t>
            </a:r>
            <a:r>
              <a:rPr lang="en-GB" sz="2000" dirty="0"/>
              <a:t>	</a:t>
            </a:r>
          </a:p>
          <a:p>
            <a:pPr marL="0" indent="0">
              <a:spcBef>
                <a:spcPts val="640"/>
              </a:spcBef>
              <a:buFont typeface="Arial"/>
              <a:buNone/>
            </a:pPr>
            <a:r>
              <a:rPr lang="en-GB" sz="2000" dirty="0"/>
              <a:t>		</a:t>
            </a:r>
            <a:r>
              <a:rPr lang="en-GB" sz="2000" b="1" dirty="0"/>
              <a:t>Field work </a:t>
            </a:r>
            <a:r>
              <a:rPr lang="en-GB" sz="2000" dirty="0"/>
              <a:t>in pilot areas</a:t>
            </a:r>
          </a:p>
          <a:p>
            <a:pPr marL="0" indent="0">
              <a:spcBef>
                <a:spcPts val="640"/>
              </a:spcBef>
              <a:buFont typeface="Arial"/>
              <a:buNone/>
            </a:pPr>
            <a:r>
              <a:rPr lang="en-GB" sz="2000" dirty="0"/>
              <a:t>			</a:t>
            </a:r>
            <a:r>
              <a:rPr lang="en-GB" sz="2000" b="1" dirty="0"/>
              <a:t>Embed data</a:t>
            </a:r>
          </a:p>
          <a:p>
            <a:pPr marL="0" indent="0">
              <a:spcBef>
                <a:spcPts val="640"/>
              </a:spcBef>
              <a:buFont typeface="Arial"/>
              <a:buNone/>
            </a:pPr>
            <a:r>
              <a:rPr lang="en-GB" sz="2000" dirty="0"/>
              <a:t>			To </a:t>
            </a:r>
            <a:r>
              <a:rPr lang="en-GB" sz="2000" b="1" dirty="0"/>
              <a:t>habitat suitability model </a:t>
            </a:r>
            <a:r>
              <a:rPr lang="en-GB" sz="2000" dirty="0"/>
              <a:t>			</a:t>
            </a:r>
          </a:p>
          <a:p>
            <a:pPr marL="0" indent="0">
              <a:spcBef>
                <a:spcPts val="640"/>
              </a:spcBef>
              <a:buFont typeface="Arial"/>
              <a:buNone/>
            </a:pPr>
            <a:r>
              <a:rPr lang="en-GB" sz="2000" dirty="0"/>
              <a:t>			To </a:t>
            </a:r>
            <a:r>
              <a:rPr lang="en-GB" sz="2000" b="1" dirty="0"/>
              <a:t>CCIBIS.org</a:t>
            </a:r>
            <a:r>
              <a:rPr lang="en-GB" sz="2000" dirty="0"/>
              <a:t>			</a:t>
            </a:r>
            <a:endParaRPr lang="en-GB" sz="2000" b="1" dirty="0"/>
          </a:p>
          <a:p>
            <a:pPr marL="0" indent="0">
              <a:spcBef>
                <a:spcPts val="640"/>
              </a:spcBef>
              <a:buFont typeface="Arial"/>
              <a:buNone/>
            </a:pPr>
            <a:r>
              <a:rPr lang="en-GB" sz="2000" dirty="0"/>
              <a:t>				</a:t>
            </a:r>
            <a:r>
              <a:rPr lang="hu-HU" sz="2000" b="1" dirty="0"/>
              <a:t>E</a:t>
            </a:r>
            <a:r>
              <a:rPr lang="en-GB" sz="2000" b="1" dirty="0" err="1"/>
              <a:t>mbed</a:t>
            </a:r>
            <a:r>
              <a:rPr lang="en-GB" sz="2000" b="1" dirty="0"/>
              <a:t> model </a:t>
            </a:r>
            <a:r>
              <a:rPr lang="en-GB" sz="2000" dirty="0"/>
              <a:t>to on-going processes</a:t>
            </a:r>
          </a:p>
          <a:p>
            <a:pPr marL="0" indent="0">
              <a:spcBef>
                <a:spcPts val="640"/>
              </a:spcBef>
              <a:buFont typeface="Arial"/>
              <a:buNone/>
            </a:pPr>
            <a:r>
              <a:rPr lang="en-GB" sz="2000" dirty="0"/>
              <a:t>					national </a:t>
            </a:r>
            <a:r>
              <a:rPr lang="en-GB" sz="2000" b="1" dirty="0"/>
              <a:t>spatial planning </a:t>
            </a:r>
            <a:r>
              <a:rPr lang="en-GB" sz="2000" dirty="0"/>
              <a:t>process</a:t>
            </a:r>
          </a:p>
          <a:p>
            <a:pPr marL="0" indent="0">
              <a:spcBef>
                <a:spcPts val="640"/>
              </a:spcBef>
              <a:buFont typeface="Arial"/>
              <a:buNone/>
            </a:pPr>
            <a:r>
              <a:rPr lang="en-GB" sz="2000" dirty="0"/>
              <a:t>					</a:t>
            </a:r>
            <a:r>
              <a:rPr lang="en-GB" sz="2000" b="1" dirty="0"/>
              <a:t>International strategic cooperation</a:t>
            </a:r>
          </a:p>
          <a:p>
            <a:pPr marL="0" indent="0">
              <a:spcBef>
                <a:spcPts val="640"/>
              </a:spcBef>
              <a:buFont typeface="Arial"/>
              <a:buNone/>
            </a:pPr>
            <a:r>
              <a:rPr lang="en-GB" sz="2000" dirty="0"/>
              <a:t>						</a:t>
            </a:r>
            <a:r>
              <a:rPr lang="en-GB" sz="2000" b="1" dirty="0"/>
              <a:t> </a:t>
            </a:r>
            <a:r>
              <a:rPr lang="hu-HU" sz="2000" b="1" dirty="0"/>
              <a:t>I</a:t>
            </a:r>
            <a:r>
              <a:rPr lang="en-GB" sz="2000" b="1" dirty="0" err="1"/>
              <a:t>nter</a:t>
            </a:r>
            <a:r>
              <a:rPr lang="hu-HU" sz="2000" b="1" dirty="0"/>
              <a:t>-</a:t>
            </a:r>
            <a:r>
              <a:rPr lang="en-GB" sz="2000" b="1" dirty="0"/>
              <a:t>sectoral communication</a:t>
            </a:r>
            <a:endParaRPr lang="hu-HU" sz="2000" b="1" dirty="0"/>
          </a:p>
          <a:p>
            <a:pPr marL="0" indent="0">
              <a:spcBef>
                <a:spcPts val="640"/>
              </a:spcBef>
              <a:buFont typeface="Arial"/>
              <a:buNone/>
            </a:pPr>
            <a:r>
              <a:rPr lang="hu-HU" sz="2000" b="1" dirty="0"/>
              <a:t>						</a:t>
            </a:r>
            <a:r>
              <a:rPr lang="hu-HU" sz="2000" b="1" dirty="0" err="1"/>
              <a:t>Meetings</a:t>
            </a:r>
            <a:r>
              <a:rPr lang="hu-HU" sz="2000" b="1" dirty="0"/>
              <a:t>, </a:t>
            </a:r>
            <a:r>
              <a:rPr lang="hu-HU" sz="2000" b="1" dirty="0" err="1"/>
              <a:t>trainings</a:t>
            </a:r>
            <a:r>
              <a:rPr lang="hu-HU" sz="2000" b="1" dirty="0"/>
              <a:t>, </a:t>
            </a:r>
            <a:r>
              <a:rPr lang="hu-HU" sz="2000" b="1" dirty="0" err="1"/>
              <a:t>strategies</a:t>
            </a:r>
            <a:endParaRPr lang="en-GB" sz="2000" b="1"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5" name="Nyíl: sávnyíl 4">
            <a:extLst>
              <a:ext uri="{FF2B5EF4-FFF2-40B4-BE49-F238E27FC236}">
                <a16:creationId xmlns:a16="http://schemas.microsoft.com/office/drawing/2014/main" id="{86FB5FCB-D260-410D-9468-75BE9A7EEC8D}"/>
              </a:ext>
            </a:extLst>
          </p:cNvPr>
          <p:cNvSpPr/>
          <p:nvPr/>
        </p:nvSpPr>
        <p:spPr>
          <a:xfrm rot="5400000">
            <a:off x="4719235" y="2305810"/>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Egyenes összekötő 6">
            <a:extLst>
              <a:ext uri="{FF2B5EF4-FFF2-40B4-BE49-F238E27FC236}">
                <a16:creationId xmlns:a16="http://schemas.microsoft.com/office/drawing/2014/main" id="{3C52B82B-D301-45B8-8E81-CD22BFEFB24B}"/>
              </a:ext>
            </a:extLst>
          </p:cNvPr>
          <p:cNvCxnSpPr/>
          <p:nvPr/>
        </p:nvCxnSpPr>
        <p:spPr>
          <a:xfrm>
            <a:off x="1172817" y="2941983"/>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Egyenes összekötő 22">
            <a:extLst>
              <a:ext uri="{FF2B5EF4-FFF2-40B4-BE49-F238E27FC236}">
                <a16:creationId xmlns:a16="http://schemas.microsoft.com/office/drawing/2014/main" id="{936CA89C-F5BA-473D-BA86-F84063648A89}"/>
              </a:ext>
            </a:extLst>
          </p:cNvPr>
          <p:cNvCxnSpPr/>
          <p:nvPr/>
        </p:nvCxnSpPr>
        <p:spPr>
          <a:xfrm>
            <a:off x="1172817" y="3273287"/>
            <a:ext cx="425394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Nyíl: sávnyíl 23">
            <a:extLst>
              <a:ext uri="{FF2B5EF4-FFF2-40B4-BE49-F238E27FC236}">
                <a16:creationId xmlns:a16="http://schemas.microsoft.com/office/drawing/2014/main" id="{EFA73E8D-4A41-4C78-A628-48106A8F46B7}"/>
              </a:ext>
            </a:extLst>
          </p:cNvPr>
          <p:cNvSpPr/>
          <p:nvPr/>
        </p:nvSpPr>
        <p:spPr>
          <a:xfrm rot="5400000">
            <a:off x="6422139" y="3481941"/>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 name="Egyenes összekötő 24">
            <a:extLst>
              <a:ext uri="{FF2B5EF4-FFF2-40B4-BE49-F238E27FC236}">
                <a16:creationId xmlns:a16="http://schemas.microsoft.com/office/drawing/2014/main" id="{B9123D68-7DD0-4EA3-955C-9C4F7F8A7096}"/>
              </a:ext>
            </a:extLst>
          </p:cNvPr>
          <p:cNvCxnSpPr/>
          <p:nvPr/>
        </p:nvCxnSpPr>
        <p:spPr>
          <a:xfrm>
            <a:off x="2875721" y="4118114"/>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Egyenes összekötő 26">
            <a:extLst>
              <a:ext uri="{FF2B5EF4-FFF2-40B4-BE49-F238E27FC236}">
                <a16:creationId xmlns:a16="http://schemas.microsoft.com/office/drawing/2014/main" id="{5CC32378-B2A8-40FA-B1A8-1805A182C358}"/>
              </a:ext>
            </a:extLst>
          </p:cNvPr>
          <p:cNvCxnSpPr/>
          <p:nvPr/>
        </p:nvCxnSpPr>
        <p:spPr>
          <a:xfrm>
            <a:off x="2875721" y="4449418"/>
            <a:ext cx="4253948"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Nyíl: sávnyíl 29">
            <a:extLst>
              <a:ext uri="{FF2B5EF4-FFF2-40B4-BE49-F238E27FC236}">
                <a16:creationId xmlns:a16="http://schemas.microsoft.com/office/drawing/2014/main" id="{0BDE7941-6C7A-4BAB-9973-8AE348AA5293}"/>
              </a:ext>
            </a:extLst>
          </p:cNvPr>
          <p:cNvSpPr/>
          <p:nvPr/>
        </p:nvSpPr>
        <p:spPr>
          <a:xfrm rot="5400000">
            <a:off x="8452285" y="4588497"/>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Egyenes összekötő 31">
            <a:extLst>
              <a:ext uri="{FF2B5EF4-FFF2-40B4-BE49-F238E27FC236}">
                <a16:creationId xmlns:a16="http://schemas.microsoft.com/office/drawing/2014/main" id="{A74A801C-3FDA-4EC5-8F2C-95FDA8475A67}"/>
              </a:ext>
            </a:extLst>
          </p:cNvPr>
          <p:cNvCxnSpPr/>
          <p:nvPr/>
        </p:nvCxnSpPr>
        <p:spPr>
          <a:xfrm>
            <a:off x="4905867" y="5224670"/>
            <a:ext cx="42539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Egyenes összekötő 32">
            <a:extLst>
              <a:ext uri="{FF2B5EF4-FFF2-40B4-BE49-F238E27FC236}">
                <a16:creationId xmlns:a16="http://schemas.microsoft.com/office/drawing/2014/main" id="{F2F350F4-0B12-4FF5-9066-1AC765C939C8}"/>
              </a:ext>
            </a:extLst>
          </p:cNvPr>
          <p:cNvCxnSpPr>
            <a:cxnSpLocks/>
          </p:cNvCxnSpPr>
          <p:nvPr/>
        </p:nvCxnSpPr>
        <p:spPr>
          <a:xfrm>
            <a:off x="5064891" y="5555974"/>
            <a:ext cx="409492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Nyíl: sávnyíl 16">
            <a:extLst>
              <a:ext uri="{FF2B5EF4-FFF2-40B4-BE49-F238E27FC236}">
                <a16:creationId xmlns:a16="http://schemas.microsoft.com/office/drawing/2014/main" id="{A712325F-EA23-404E-9B6F-D1E0948E88AC}"/>
              </a:ext>
            </a:extLst>
          </p:cNvPr>
          <p:cNvSpPr/>
          <p:nvPr/>
        </p:nvSpPr>
        <p:spPr>
          <a:xfrm rot="5400000">
            <a:off x="9142143" y="5724866"/>
            <a:ext cx="337930" cy="92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8" name="Egyenes összekötő 17">
            <a:extLst>
              <a:ext uri="{FF2B5EF4-FFF2-40B4-BE49-F238E27FC236}">
                <a16:creationId xmlns:a16="http://schemas.microsoft.com/office/drawing/2014/main" id="{6D3522C6-338B-482E-9B00-39399E813B9C}"/>
              </a:ext>
            </a:extLst>
          </p:cNvPr>
          <p:cNvCxnSpPr/>
          <p:nvPr/>
        </p:nvCxnSpPr>
        <p:spPr>
          <a:xfrm>
            <a:off x="5595725" y="6361039"/>
            <a:ext cx="42539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39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0" y="1868555"/>
            <a:ext cx="9906000" cy="944219"/>
          </a:xfrm>
          <a:prstGeom prst="rect">
            <a:avLst/>
          </a:prstGeom>
        </p:spPr>
        <p:txBody>
          <a:bodyPr spcFirstLastPara="1" wrap="square" lIns="91425" tIns="91425" rIns="91425" bIns="91425" anchor="ctr" anchorCtr="0">
            <a:noAutofit/>
          </a:bodyPr>
          <a:lstStyle/>
          <a:p>
            <a:r>
              <a:rPr lang="hu-HU" sz="4800" dirty="0"/>
              <a:t>The m</a:t>
            </a:r>
            <a:r>
              <a:rPr lang="en-US" sz="4800" dirty="0" err="1"/>
              <a:t>ethodology</a:t>
            </a:r>
            <a:br>
              <a:rPr lang="hu-HU" sz="4800" dirty="0"/>
            </a:br>
            <a:r>
              <a:rPr lang="en-GB" sz="1700" b="0" dirty="0">
                <a:solidFill>
                  <a:srgbClr val="254AA5"/>
                </a:solidFill>
              </a:rPr>
              <a:t>Methodology for the identification of migration corridors for large carnivores in the Carpathian Countries</a:t>
            </a:r>
            <a:br>
              <a:rPr lang="hu-HU" sz="1700" b="0" dirty="0">
                <a:solidFill>
                  <a:srgbClr val="254AA5"/>
                </a:solidFill>
              </a:rPr>
            </a:br>
            <a:r>
              <a:rPr lang="en-GB" sz="1700" b="0" dirty="0" err="1">
                <a:solidFill>
                  <a:srgbClr val="254AA5"/>
                </a:solidFill>
              </a:rPr>
              <a:t>Okánikova</a:t>
            </a:r>
            <a:r>
              <a:rPr lang="en-GB" sz="1700" b="0" dirty="0">
                <a:solidFill>
                  <a:srgbClr val="254AA5"/>
                </a:solidFill>
              </a:rPr>
              <a:t>́, Z., </a:t>
            </a:r>
            <a:r>
              <a:rPr lang="en-GB" sz="1700" b="0" dirty="0" err="1">
                <a:solidFill>
                  <a:srgbClr val="254AA5"/>
                </a:solidFill>
              </a:rPr>
              <a:t>Záhorec,L</a:t>
            </a:r>
            <a:r>
              <a:rPr lang="en-GB" sz="1700" b="0" dirty="0">
                <a:solidFill>
                  <a:srgbClr val="254AA5"/>
                </a:solidFill>
              </a:rPr>
              <a:t>, </a:t>
            </a:r>
            <a:r>
              <a:rPr lang="en-GB" sz="1700" b="0" dirty="0" err="1">
                <a:solidFill>
                  <a:srgbClr val="254AA5"/>
                </a:solidFill>
              </a:rPr>
              <a:t>Kluchova</a:t>
            </a:r>
            <a:r>
              <a:rPr lang="en-GB" sz="1700" b="0" dirty="0">
                <a:solidFill>
                  <a:srgbClr val="254AA5"/>
                </a:solidFill>
              </a:rPr>
              <a:t>́, A., </a:t>
            </a:r>
            <a:r>
              <a:rPr lang="en-GB" sz="1700" b="0" dirty="0" err="1">
                <a:solidFill>
                  <a:srgbClr val="254AA5"/>
                </a:solidFill>
              </a:rPr>
              <a:t>Strnad</a:t>
            </a:r>
            <a:r>
              <a:rPr lang="en-GB" sz="1700" b="0" dirty="0">
                <a:solidFill>
                  <a:srgbClr val="254AA5"/>
                </a:solidFill>
              </a:rPr>
              <a:t>, M., </a:t>
            </a:r>
            <a:r>
              <a:rPr lang="en-GB" sz="1700" b="0" dirty="0" err="1">
                <a:solidFill>
                  <a:srgbClr val="254AA5"/>
                </a:solidFill>
              </a:rPr>
              <a:t>Romportl</a:t>
            </a:r>
            <a:r>
              <a:rPr lang="en-GB" sz="1700" b="0" dirty="0">
                <a:solidFill>
                  <a:srgbClr val="254AA5"/>
                </a:solidFill>
              </a:rPr>
              <a:t>, D., </a:t>
            </a:r>
            <a:r>
              <a:rPr lang="en-GB" sz="1700" b="0" dirty="0" err="1">
                <a:solidFill>
                  <a:srgbClr val="254AA5"/>
                </a:solidFill>
              </a:rPr>
              <a:t>Janák</a:t>
            </a:r>
            <a:r>
              <a:rPr lang="en-GB" sz="1700" b="0" dirty="0">
                <a:solidFill>
                  <a:srgbClr val="254AA5"/>
                </a:solidFill>
              </a:rPr>
              <a:t>, M., and </a:t>
            </a:r>
            <a:r>
              <a:rPr lang="en-GB" sz="1700" b="0" dirty="0" err="1">
                <a:solidFill>
                  <a:srgbClr val="254AA5"/>
                </a:solidFill>
              </a:rPr>
              <a:t>Hlavác</a:t>
            </a:r>
            <a:r>
              <a:rPr lang="en-GB" sz="1700" b="0" dirty="0">
                <a:solidFill>
                  <a:srgbClr val="254AA5"/>
                </a:solidFill>
              </a:rPr>
              <a:t>̌, V. (2019).</a:t>
            </a:r>
            <a:br>
              <a:rPr lang="hu-HU" sz="1700" b="0" dirty="0">
                <a:solidFill>
                  <a:srgbClr val="254AA5"/>
                </a:solidFill>
              </a:rPr>
            </a:br>
            <a:endParaRPr sz="1700" b="0" dirty="0">
              <a:solidFill>
                <a:srgbClr val="254AA5"/>
              </a:solidFill>
            </a:endParaRPr>
          </a:p>
        </p:txBody>
      </p:sp>
      <p:sp>
        <p:nvSpPr>
          <p:cNvPr id="133" name="Shape 133"/>
          <p:cNvSpPr txBox="1">
            <a:spLocks noGrp="1"/>
          </p:cNvSpPr>
          <p:nvPr>
            <p:ph type="body" idx="1"/>
          </p:nvPr>
        </p:nvSpPr>
        <p:spPr>
          <a:xfrm>
            <a:off x="467139" y="3213171"/>
            <a:ext cx="8971722" cy="2829821"/>
          </a:xfrm>
          <a:prstGeom prst="rect">
            <a:avLst/>
          </a:prstGeom>
        </p:spPr>
        <p:txBody>
          <a:bodyPr spcFirstLastPara="1" wrap="square" lIns="91425" tIns="91425" rIns="91425" bIns="91425" anchor="t" anchorCtr="0">
            <a:noAutofit/>
          </a:bodyPr>
          <a:lstStyle/>
          <a:p>
            <a:pPr marL="609600" indent="-635000">
              <a:spcBef>
                <a:spcPts val="0"/>
              </a:spcBef>
              <a:buSzPts val="3000"/>
              <a:buAutoNum type="arabicPeriod"/>
            </a:pPr>
            <a:r>
              <a:rPr lang="en-US" sz="3000" dirty="0"/>
              <a:t>Identification of ecological corridors</a:t>
            </a:r>
            <a:endParaRPr sz="3000" dirty="0"/>
          </a:p>
          <a:p>
            <a:pPr marL="609600" indent="-635000">
              <a:spcBef>
                <a:spcPts val="0"/>
              </a:spcBef>
              <a:buSzPts val="3000"/>
              <a:buAutoNum type="arabicPeriod"/>
            </a:pPr>
            <a:r>
              <a:rPr lang="en-US" sz="3000" dirty="0"/>
              <a:t>Reconciliation of nature conservation and spatial planning practices,</a:t>
            </a:r>
            <a:endParaRPr sz="3000" dirty="0"/>
          </a:p>
          <a:p>
            <a:pPr marL="609600" indent="-635000">
              <a:spcBef>
                <a:spcPts val="0"/>
              </a:spcBef>
              <a:buSzPts val="3000"/>
              <a:buAutoNum type="arabicPeriod"/>
            </a:pPr>
            <a:r>
              <a:rPr lang="en-US" sz="3000" dirty="0"/>
              <a:t>Capacity building of protected areas' staff</a:t>
            </a:r>
            <a:endParaRPr sz="3000" dirty="0"/>
          </a:p>
          <a:p>
            <a:pPr marL="609600" indent="-635000">
              <a:spcBef>
                <a:spcPts val="0"/>
              </a:spcBef>
              <a:buSzPts val="3000"/>
              <a:buAutoNum type="arabicPeriod"/>
            </a:pPr>
            <a:r>
              <a:rPr lang="en-US" sz="3000" dirty="0"/>
              <a:t>Development of management measures by using active stakeholder engagement processes.</a:t>
            </a:r>
            <a:endParaRPr sz="3000" dirty="0"/>
          </a:p>
          <a:p>
            <a:pPr marL="0" indent="0">
              <a:lnSpc>
                <a:spcPct val="90000"/>
              </a:lnSpc>
              <a:spcBef>
                <a:spcPts val="520"/>
              </a:spcBef>
              <a:buSzPts val="1100"/>
              <a:buNone/>
            </a:pPr>
            <a:endParaRPr sz="2600" b="1" dirty="0"/>
          </a:p>
          <a:p>
            <a:pPr marL="0" indent="0">
              <a:spcBef>
                <a:spcPts val="640"/>
              </a:spcBef>
              <a:buNone/>
            </a:pPr>
            <a:endParaRPr dirty="0"/>
          </a:p>
        </p:txBody>
      </p:sp>
    </p:spTree>
    <p:extLst>
      <p:ext uri="{BB962C8B-B14F-4D97-AF65-F5344CB8AC3E}">
        <p14:creationId xmlns:p14="http://schemas.microsoft.com/office/powerpoint/2010/main" val="98607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6" name="Shape 133">
            <a:extLst>
              <a:ext uri="{FF2B5EF4-FFF2-40B4-BE49-F238E27FC236}">
                <a16:creationId xmlns:a16="http://schemas.microsoft.com/office/drawing/2014/main" id="{DEA6DF31-A3BC-4D8D-AAEB-9AA2273F66C6}"/>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dirty="0"/>
              <a:t>Methodology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	</a:t>
            </a:r>
          </a:p>
          <a:p>
            <a:pPr marL="0" indent="0">
              <a:spcBef>
                <a:spcPts val="640"/>
              </a:spcBef>
              <a:buFont typeface="Arial"/>
              <a:buNone/>
            </a:pPr>
            <a:r>
              <a:rPr lang="en-GB" sz="2000" b="1" dirty="0"/>
              <a:t>		Field work in pilot areas</a:t>
            </a:r>
          </a:p>
          <a:p>
            <a:pPr marL="0" indent="0">
              <a:spcBef>
                <a:spcPts val="640"/>
              </a:spcBef>
              <a:buFont typeface="Arial"/>
              <a:buNone/>
            </a:pPr>
            <a:r>
              <a:rPr lang="en-GB" sz="2000" dirty="0"/>
              <a:t>			Embed data</a:t>
            </a:r>
          </a:p>
          <a:p>
            <a:pPr marL="0" indent="0">
              <a:spcBef>
                <a:spcPts val="640"/>
              </a:spcBef>
              <a:buFont typeface="Arial"/>
              <a:buNone/>
            </a:pPr>
            <a:r>
              <a:rPr lang="en-GB" sz="2000" dirty="0"/>
              <a:t>			To habitat suitability model 			</a:t>
            </a:r>
          </a:p>
          <a:p>
            <a:pPr marL="0" indent="0">
              <a:spcBef>
                <a:spcPts val="640"/>
              </a:spcBef>
              <a:buFont typeface="Arial"/>
              <a:buNone/>
            </a:pPr>
            <a:r>
              <a:rPr lang="en-GB" sz="2000" dirty="0"/>
              <a:t>			To CCIBIS.org			</a:t>
            </a:r>
          </a:p>
          <a:p>
            <a:pPr marL="0" indent="0">
              <a:spcBef>
                <a:spcPts val="640"/>
              </a:spcBef>
              <a:buFont typeface="Arial"/>
              <a:buNone/>
            </a:pPr>
            <a:r>
              <a:rPr lang="en-GB" sz="2000" dirty="0"/>
              <a:t>				</a:t>
            </a:r>
            <a:r>
              <a:rPr lang="hu-HU" sz="2000" dirty="0"/>
              <a:t>E</a:t>
            </a:r>
            <a:r>
              <a:rPr lang="en-GB" sz="2000" dirty="0" err="1"/>
              <a:t>mbed</a:t>
            </a:r>
            <a:r>
              <a:rPr lang="en-GB" sz="2000" dirty="0"/>
              <a:t> model to on-going processes</a:t>
            </a:r>
          </a:p>
          <a:p>
            <a:pPr marL="0" indent="0">
              <a:spcBef>
                <a:spcPts val="640"/>
              </a:spcBef>
              <a:buFont typeface="Arial"/>
              <a:buNone/>
            </a:pPr>
            <a:r>
              <a:rPr lang="en-GB" sz="2000" dirty="0"/>
              <a:t>					national spatial planning process</a:t>
            </a:r>
          </a:p>
          <a:p>
            <a:pPr marL="0" indent="0">
              <a:spcBef>
                <a:spcPts val="640"/>
              </a:spcBef>
              <a:buFont typeface="Arial"/>
              <a:buNone/>
            </a:pPr>
            <a:r>
              <a:rPr lang="en-GB" sz="2000" dirty="0"/>
              <a:t>					International strategic cooperation</a:t>
            </a:r>
          </a:p>
          <a:p>
            <a:pPr marL="0" indent="0">
              <a:spcBef>
                <a:spcPts val="640"/>
              </a:spcBef>
              <a:buFont typeface="Arial"/>
              <a:buNone/>
            </a:pPr>
            <a:r>
              <a:rPr lang="en-GB" sz="2000" dirty="0"/>
              <a:t>						 Support intersectoral communication</a:t>
            </a:r>
            <a:endParaRPr lang="hu-HU" sz="2000" dirty="0"/>
          </a:p>
          <a:p>
            <a:pPr marL="0" indent="0">
              <a:spcBef>
                <a:spcPts val="640"/>
              </a:spcBef>
              <a:buFont typeface="Arial"/>
              <a:buNone/>
            </a:pPr>
            <a:r>
              <a:rPr lang="hu-HU" sz="2000" dirty="0"/>
              <a:t>						</a:t>
            </a:r>
            <a:r>
              <a:rPr lang="hu-HU" sz="2000" dirty="0" err="1"/>
              <a:t>Meetings</a:t>
            </a:r>
            <a:r>
              <a:rPr lang="hu-HU" sz="2000" dirty="0"/>
              <a:t>, </a:t>
            </a:r>
            <a:r>
              <a:rPr lang="hu-HU" sz="2000" dirty="0" err="1"/>
              <a:t>learning</a:t>
            </a:r>
            <a:r>
              <a:rPr lang="hu-HU" sz="2000" dirty="0"/>
              <a:t> </a:t>
            </a:r>
            <a:r>
              <a:rPr lang="hu-HU" sz="2000" dirty="0" err="1"/>
              <a:t>package</a:t>
            </a:r>
            <a:r>
              <a:rPr lang="hu-HU" sz="2000" dirty="0"/>
              <a:t>, </a:t>
            </a:r>
            <a:r>
              <a:rPr lang="hu-HU" sz="2000" dirty="0" err="1"/>
              <a:t>strategy</a:t>
            </a:r>
            <a:endParaRPr lang="en-GB" sz="2000"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2" name="Téglalap 1">
            <a:extLst>
              <a:ext uri="{FF2B5EF4-FFF2-40B4-BE49-F238E27FC236}">
                <a16:creationId xmlns:a16="http://schemas.microsoft.com/office/drawing/2014/main" id="{31A4339E-EF32-469E-86EE-8BF9812F936C}"/>
              </a:ext>
            </a:extLst>
          </p:cNvPr>
          <p:cNvSpPr/>
          <p:nvPr/>
        </p:nvSpPr>
        <p:spPr>
          <a:xfrm>
            <a:off x="864704" y="2602981"/>
            <a:ext cx="3955774" cy="82601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8586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4">
            <a:extLst>
              <a:ext uri="{FF2B5EF4-FFF2-40B4-BE49-F238E27FC236}">
                <a16:creationId xmlns:a16="http://schemas.microsoft.com/office/drawing/2014/main" id="{541A1AD9-D798-4D9F-9E2C-A816F0AC5A20}"/>
              </a:ext>
            </a:extLst>
          </p:cNvPr>
          <p:cNvSpPr txBox="1">
            <a:spLocks/>
          </p:cNvSpPr>
          <p:nvPr/>
        </p:nvSpPr>
        <p:spPr>
          <a:xfrm>
            <a:off x="327345" y="1203749"/>
            <a:ext cx="5274900" cy="2225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13080" algn="l" rtl="0">
              <a:lnSpc>
                <a:spcPct val="100000"/>
              </a:lnSpc>
              <a:spcBef>
                <a:spcPts val="640"/>
              </a:spcBef>
              <a:spcAft>
                <a:spcPts val="0"/>
              </a:spcAft>
              <a:buClr>
                <a:srgbClr val="254AA5"/>
              </a:buClr>
              <a:buSzPts val="4480"/>
              <a:buFont typeface="Arial"/>
              <a:buNone/>
              <a:defRPr sz="4480" b="0" i="0" u="none" strike="noStrike" cap="none">
                <a:solidFill>
                  <a:srgbClr val="254AA5"/>
                </a:solidFill>
                <a:latin typeface="Calibri"/>
                <a:ea typeface="Calibri"/>
                <a:cs typeface="Calibri"/>
                <a:sym typeface="Calibri"/>
              </a:defRPr>
            </a:lvl1pPr>
            <a:lvl2pPr marL="914400" marR="0" lvl="1" indent="-477519" algn="ctr" rtl="0">
              <a:lnSpc>
                <a:spcPct val="100000"/>
              </a:lnSpc>
              <a:spcBef>
                <a:spcPts val="560"/>
              </a:spcBef>
              <a:spcAft>
                <a:spcPts val="0"/>
              </a:spcAft>
              <a:buClr>
                <a:srgbClr val="888888"/>
              </a:buClr>
              <a:buSzPts val="3920"/>
              <a:buFont typeface="Arial"/>
              <a:buNone/>
              <a:defRPr sz="3920" b="0" i="0" u="none" strike="noStrike" cap="none">
                <a:solidFill>
                  <a:srgbClr val="888888"/>
                </a:solidFill>
                <a:latin typeface="Calibri"/>
                <a:ea typeface="Calibri"/>
                <a:cs typeface="Calibri"/>
                <a:sym typeface="Calibri"/>
              </a:defRPr>
            </a:lvl2pPr>
            <a:lvl3pPr marL="1371600" marR="0" lvl="2" indent="-441960" algn="ctr" rtl="0">
              <a:lnSpc>
                <a:spcPct val="100000"/>
              </a:lnSpc>
              <a:spcBef>
                <a:spcPts val="480"/>
              </a:spcBef>
              <a:spcAft>
                <a:spcPts val="0"/>
              </a:spcAft>
              <a:buClr>
                <a:srgbClr val="888888"/>
              </a:buClr>
              <a:buSzPts val="3360"/>
              <a:buFont typeface="Arial"/>
              <a:buNone/>
              <a:defRPr sz="3359" b="0" i="0" u="none" strike="noStrike" cap="none">
                <a:solidFill>
                  <a:srgbClr val="888888"/>
                </a:solidFill>
                <a:latin typeface="Calibri"/>
                <a:ea typeface="Calibri"/>
                <a:cs typeface="Calibri"/>
                <a:sym typeface="Calibri"/>
              </a:defRPr>
            </a:lvl3pPr>
            <a:lvl4pPr marL="1828800" marR="0" lvl="3"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4pPr>
            <a:lvl5pPr marL="2286000" marR="0" lvl="4"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5pPr>
            <a:lvl6pPr marL="2743200" marR="0" lvl="5"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6pPr>
            <a:lvl7pPr marL="3200400" marR="0" lvl="6"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7pPr>
            <a:lvl8pPr marL="3657600" marR="0" lvl="7"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8pPr>
            <a:lvl9pPr marL="4114800" marR="0" lvl="8" indent="-406400" algn="ctr" rtl="0">
              <a:lnSpc>
                <a:spcPct val="100000"/>
              </a:lnSpc>
              <a:spcBef>
                <a:spcPts val="4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9pPr>
          </a:lstStyle>
          <a:p>
            <a:pPr marL="0" indent="0" algn="just">
              <a:lnSpc>
                <a:spcPct val="90000"/>
              </a:lnSpc>
              <a:spcBef>
                <a:spcPts val="0"/>
              </a:spcBef>
            </a:pPr>
            <a:br>
              <a:rPr lang="en-GB" sz="2800" dirty="0">
                <a:solidFill>
                  <a:srgbClr val="000000"/>
                </a:solidFill>
              </a:rPr>
            </a:br>
            <a:r>
              <a:rPr lang="en-GB" sz="2800" dirty="0">
                <a:solidFill>
                  <a:srgbClr val="000000"/>
                </a:solidFill>
              </a:rPr>
              <a:t>Aims at maintaining and improving the ecological connectivity </a:t>
            </a:r>
            <a:br>
              <a:rPr lang="en-GB" sz="2800" dirty="0">
                <a:solidFill>
                  <a:srgbClr val="000000"/>
                </a:solidFill>
              </a:rPr>
            </a:br>
            <a:r>
              <a:rPr lang="en-GB" sz="2800" dirty="0">
                <a:solidFill>
                  <a:srgbClr val="000000"/>
                </a:solidFill>
              </a:rPr>
              <a:t>between natural habitats in the Carpathian ecoregion</a:t>
            </a:r>
          </a:p>
          <a:p>
            <a:pPr marL="342900" indent="-165100" algn="just">
              <a:spcBef>
                <a:spcPts val="560"/>
              </a:spcBef>
              <a:buClr>
                <a:srgbClr val="003399"/>
              </a:buClr>
              <a:buSzPts val="2800"/>
            </a:pPr>
            <a:endParaRPr lang="en-GB" sz="2800" dirty="0">
              <a:solidFill>
                <a:srgbClr val="000000"/>
              </a:solidFill>
            </a:endParaRPr>
          </a:p>
        </p:txBody>
      </p:sp>
      <p:sp>
        <p:nvSpPr>
          <p:cNvPr id="5" name="Shape 126">
            <a:extLst>
              <a:ext uri="{FF2B5EF4-FFF2-40B4-BE49-F238E27FC236}">
                <a16:creationId xmlns:a16="http://schemas.microsoft.com/office/drawing/2014/main" id="{F0CBABDA-5C0D-4FBA-BEB5-2E4D94ED2124}"/>
              </a:ext>
            </a:extLst>
          </p:cNvPr>
          <p:cNvSpPr txBox="1">
            <a:spLocks/>
          </p:cNvSpPr>
          <p:nvPr/>
        </p:nvSpPr>
        <p:spPr>
          <a:xfrm>
            <a:off x="327346" y="3192685"/>
            <a:ext cx="5286535" cy="36653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a:lnSpc>
                <a:spcPct val="90000"/>
              </a:lnSpc>
              <a:buClr>
                <a:schemeClr val="dk1"/>
              </a:buClr>
              <a:buSzPts val="1800"/>
              <a:buNone/>
              <a:defRPr sz="2800">
                <a:latin typeface="Calibri"/>
                <a:ea typeface="Calibri"/>
                <a:cs typeface="Calibri"/>
                <a:sym typeface="Calibri"/>
              </a:defRPr>
            </a:lvl1pPr>
            <a:lvl2pPr marL="914400" indent="-342900">
              <a:spcBef>
                <a:spcPts val="360"/>
              </a:spcBef>
              <a:buClr>
                <a:schemeClr val="dk1"/>
              </a:buClr>
              <a:buSzPts val="1800"/>
              <a:buChar char="–"/>
              <a:defRPr sz="2800">
                <a:solidFill>
                  <a:schemeClr val="dk1"/>
                </a:solidFill>
                <a:latin typeface="Calibri"/>
                <a:ea typeface="Calibri"/>
                <a:cs typeface="Calibri"/>
                <a:sym typeface="Calibri"/>
              </a:defRPr>
            </a:lvl2pPr>
            <a:lvl3pPr marL="1371600" indent="-342900">
              <a:spcBef>
                <a:spcPts val="360"/>
              </a:spcBef>
              <a:buClr>
                <a:schemeClr val="dk1"/>
              </a:buClr>
              <a:buSzPts val="1800"/>
              <a:buChar char="•"/>
              <a:defRPr sz="2400">
                <a:solidFill>
                  <a:schemeClr val="dk1"/>
                </a:solidFill>
                <a:latin typeface="Calibri"/>
                <a:ea typeface="Calibri"/>
                <a:cs typeface="Calibri"/>
                <a:sym typeface="Calibri"/>
              </a:defRPr>
            </a:lvl3pPr>
            <a:lvl4pPr marL="1828800" indent="-342900">
              <a:spcBef>
                <a:spcPts val="360"/>
              </a:spcBef>
              <a:buClr>
                <a:schemeClr val="dk1"/>
              </a:buClr>
              <a:buSzPts val="1800"/>
              <a:buChar char="–"/>
              <a:defRPr sz="2000">
                <a:solidFill>
                  <a:schemeClr val="dk1"/>
                </a:solidFill>
                <a:latin typeface="Calibri"/>
                <a:ea typeface="Calibri"/>
                <a:cs typeface="Calibri"/>
                <a:sym typeface="Calibri"/>
              </a:defRPr>
            </a:lvl4pPr>
            <a:lvl5pPr marL="2286000" indent="-342900">
              <a:spcBef>
                <a:spcPts val="360"/>
              </a:spcBef>
              <a:buClr>
                <a:schemeClr val="dk1"/>
              </a:buClr>
              <a:buSzPts val="1800"/>
              <a:buChar char="»"/>
              <a:defRPr sz="2000">
                <a:solidFill>
                  <a:schemeClr val="dk1"/>
                </a:solidFill>
                <a:latin typeface="Calibri"/>
                <a:ea typeface="Calibri"/>
                <a:cs typeface="Calibri"/>
                <a:sym typeface="Calibri"/>
              </a:defRPr>
            </a:lvl5pPr>
            <a:lvl6pPr marL="2743200" indent="-342900">
              <a:spcBef>
                <a:spcPts val="360"/>
              </a:spcBef>
              <a:buClr>
                <a:schemeClr val="dk1"/>
              </a:buClr>
              <a:buSzPts val="1800"/>
              <a:buChar char="•"/>
              <a:defRPr sz="2000">
                <a:solidFill>
                  <a:schemeClr val="dk1"/>
                </a:solidFill>
                <a:latin typeface="Calibri"/>
                <a:ea typeface="Calibri"/>
                <a:cs typeface="Calibri"/>
                <a:sym typeface="Calibri"/>
              </a:defRPr>
            </a:lvl6pPr>
            <a:lvl7pPr marL="3200400" indent="-342900">
              <a:spcBef>
                <a:spcPts val="360"/>
              </a:spcBef>
              <a:buClr>
                <a:schemeClr val="dk1"/>
              </a:buClr>
              <a:buSzPts val="1800"/>
              <a:buChar char="•"/>
              <a:defRPr sz="2000">
                <a:solidFill>
                  <a:schemeClr val="dk1"/>
                </a:solidFill>
                <a:latin typeface="Calibri"/>
                <a:ea typeface="Calibri"/>
                <a:cs typeface="Calibri"/>
                <a:sym typeface="Calibri"/>
              </a:defRPr>
            </a:lvl7pPr>
            <a:lvl8pPr marL="3657600" indent="-342900">
              <a:spcBef>
                <a:spcPts val="360"/>
              </a:spcBef>
              <a:buClr>
                <a:schemeClr val="dk1"/>
              </a:buClr>
              <a:buSzPts val="1800"/>
              <a:buChar char="•"/>
              <a:defRPr sz="2000">
                <a:solidFill>
                  <a:schemeClr val="dk1"/>
                </a:solidFill>
                <a:latin typeface="Calibri"/>
                <a:ea typeface="Calibri"/>
                <a:cs typeface="Calibri"/>
                <a:sym typeface="Calibri"/>
              </a:defRPr>
            </a:lvl8pPr>
            <a:lvl9pPr marL="4114800" indent="-342900">
              <a:spcBef>
                <a:spcPts val="360"/>
              </a:spcBef>
              <a:buClr>
                <a:schemeClr val="dk1"/>
              </a:buClr>
              <a:buSzPts val="1800"/>
              <a:buChar char="•"/>
              <a:defRPr sz="2000">
                <a:solidFill>
                  <a:schemeClr val="dk1"/>
                </a:solidFill>
                <a:latin typeface="Calibri"/>
                <a:ea typeface="Calibri"/>
                <a:cs typeface="Calibri"/>
                <a:sym typeface="Calibri"/>
              </a:defRPr>
            </a:lvl9pPr>
          </a:lstStyle>
          <a:p>
            <a:pPr algn="just"/>
            <a:endParaRPr lang="en-GB" dirty="0"/>
          </a:p>
          <a:p>
            <a:pPr algn="just"/>
            <a:r>
              <a:rPr lang="en-GB" dirty="0"/>
              <a:t>Maintain and improve the ecological connectivity between natural habitats, especially Natura 2000 and other protected area categories of transnational relevance in the Carpathian ecoregion through...</a:t>
            </a:r>
          </a:p>
          <a:p>
            <a:pPr algn="just"/>
            <a:endParaRPr lang="en-GB" dirty="0"/>
          </a:p>
          <a:p>
            <a:pPr algn="just"/>
            <a:endParaRPr lang="en-GB" dirty="0"/>
          </a:p>
        </p:txBody>
      </p:sp>
    </p:spTree>
    <p:extLst>
      <p:ext uri="{BB962C8B-B14F-4D97-AF65-F5344CB8AC3E}">
        <p14:creationId xmlns:p14="http://schemas.microsoft.com/office/powerpoint/2010/main" val="942833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idx="4294967295"/>
          </p:nvPr>
        </p:nvSpPr>
        <p:spPr>
          <a:xfrm>
            <a:off x="2121535" y="827836"/>
            <a:ext cx="5029200" cy="1066800"/>
          </a:xfrm>
          <a:prstGeom prst="rect">
            <a:avLst/>
          </a:prstGeom>
          <a:noFill/>
          <a:ln>
            <a:noFill/>
          </a:ln>
        </p:spPr>
        <p:txBody>
          <a:bodyPr spcFirstLastPara="1" wrap="square" lIns="91425" tIns="45700" rIns="91425" bIns="45700" anchor="ctr" anchorCtr="0">
            <a:noAutofit/>
          </a:bodyPr>
          <a:lstStyle/>
          <a:p>
            <a:pPr algn="r">
              <a:buClr>
                <a:srgbClr val="003399"/>
              </a:buClr>
              <a:buSzPts val="4000"/>
            </a:pPr>
            <a:r>
              <a:rPr lang="en-US" dirty="0"/>
              <a:t>Pilot Areas</a:t>
            </a:r>
            <a:endParaRPr dirty="0"/>
          </a:p>
        </p:txBody>
      </p:sp>
      <p:grpSp>
        <p:nvGrpSpPr>
          <p:cNvPr id="2" name="Shape 178"/>
          <p:cNvGrpSpPr/>
          <p:nvPr/>
        </p:nvGrpSpPr>
        <p:grpSpPr>
          <a:xfrm>
            <a:off x="-196876" y="1800127"/>
            <a:ext cx="9889782" cy="4623301"/>
            <a:chOff x="-130117945" y="-42613855"/>
            <a:chExt cx="2133196095" cy="2084651478"/>
          </a:xfrm>
        </p:grpSpPr>
        <p:sp>
          <p:nvSpPr>
            <p:cNvPr id="179" name="Shape 179"/>
            <p:cNvSpPr txBox="1"/>
            <p:nvPr/>
          </p:nvSpPr>
          <p:spPr>
            <a:xfrm>
              <a:off x="705886497" y="354"/>
              <a:ext cx="734947974" cy="1082405301"/>
            </a:xfrm>
            <a:prstGeom prst="rect">
              <a:avLst/>
            </a:prstGeom>
            <a:noFill/>
            <a:ln>
              <a:noFill/>
            </a:ln>
          </p:spPr>
          <p:txBody>
            <a:bodyPr spcFirstLastPara="1" wrap="square" lIns="91425" tIns="45700" rIns="91425" bIns="45700" anchor="t" anchorCtr="0">
              <a:noAutofit/>
            </a:bodyPr>
            <a:lstStyle/>
            <a:p>
              <a:endParaRPr sz="1800">
                <a:solidFill>
                  <a:schemeClr val="dk1"/>
                </a:solidFill>
              </a:endParaRPr>
            </a:p>
          </p:txBody>
        </p:sp>
        <p:pic>
          <p:nvPicPr>
            <p:cNvPr id="180" name="Shape 180"/>
            <p:cNvPicPr preferRelativeResize="0"/>
            <p:nvPr/>
          </p:nvPicPr>
          <p:blipFill rotWithShape="1">
            <a:blip r:embed="rId3">
              <a:alphaModFix/>
            </a:blip>
            <a:srcRect/>
            <a:stretch/>
          </p:blipFill>
          <p:spPr>
            <a:xfrm>
              <a:off x="-130117945" y="122772210"/>
              <a:ext cx="1518298110" cy="1919265413"/>
            </a:xfrm>
            <a:prstGeom prst="rect">
              <a:avLst/>
            </a:prstGeom>
            <a:noFill/>
            <a:ln>
              <a:noFill/>
            </a:ln>
          </p:spPr>
        </p:pic>
        <p:sp>
          <p:nvSpPr>
            <p:cNvPr id="181" name="Shape 181"/>
            <p:cNvSpPr/>
            <p:nvPr/>
          </p:nvSpPr>
          <p:spPr>
            <a:xfrm>
              <a:off x="571033314" y="902739740"/>
              <a:ext cx="128694661" cy="145646986"/>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endParaRPr>
            </a:p>
          </p:txBody>
        </p:sp>
        <p:sp>
          <p:nvSpPr>
            <p:cNvPr id="182" name="Shape 182"/>
            <p:cNvSpPr/>
            <p:nvPr/>
          </p:nvSpPr>
          <p:spPr>
            <a:xfrm>
              <a:off x="717333960" y="1000921113"/>
              <a:ext cx="158749770" cy="145646298"/>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endParaRPr>
            </a:p>
          </p:txBody>
        </p:sp>
        <p:sp>
          <p:nvSpPr>
            <p:cNvPr id="183" name="Shape 183"/>
            <p:cNvSpPr/>
            <p:nvPr/>
          </p:nvSpPr>
          <p:spPr>
            <a:xfrm>
              <a:off x="754505716" y="1464530078"/>
              <a:ext cx="289877267" cy="407022378"/>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endParaRPr>
            </a:p>
          </p:txBody>
        </p:sp>
        <p:sp>
          <p:nvSpPr>
            <p:cNvPr id="184" name="Shape 184"/>
            <p:cNvSpPr/>
            <p:nvPr/>
          </p:nvSpPr>
          <p:spPr>
            <a:xfrm>
              <a:off x="1084127089" y="1526388809"/>
              <a:ext cx="128694661" cy="145005145"/>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1800">
                <a:solidFill>
                  <a:schemeClr val="dk1"/>
                </a:solidFill>
              </a:endParaRPr>
            </a:p>
          </p:txBody>
        </p:sp>
        <p:sp>
          <p:nvSpPr>
            <p:cNvPr id="185" name="Shape 185"/>
            <p:cNvSpPr txBox="1"/>
            <p:nvPr/>
          </p:nvSpPr>
          <p:spPr>
            <a:xfrm>
              <a:off x="1460897911" y="-42613855"/>
              <a:ext cx="542180239" cy="1890707071"/>
            </a:xfrm>
            <a:prstGeom prst="rect">
              <a:avLst/>
            </a:prstGeom>
            <a:noFill/>
            <a:ln>
              <a:noFill/>
            </a:ln>
          </p:spPr>
          <p:txBody>
            <a:bodyPr spcFirstLastPara="1" wrap="square" lIns="91425" tIns="45700" rIns="91425" bIns="45700" anchor="t" anchorCtr="0">
              <a:noAutofit/>
            </a:bodyPr>
            <a:lstStyle/>
            <a:p>
              <a:pPr marL="457200" indent="-317500">
                <a:buSzPts val="1400"/>
                <a:buFont typeface="Calibri"/>
                <a:buAutoNum type="arabicPeriod"/>
              </a:pPr>
              <a:r>
                <a:rPr lang="en-US" sz="1800" b="1" dirty="0">
                  <a:latin typeface="Calibri"/>
                  <a:ea typeface="Calibri"/>
                  <a:cs typeface="Calibri"/>
                  <a:sym typeface="Calibri"/>
                </a:rPr>
                <a:t>Piatra </a:t>
              </a:r>
              <a:r>
                <a:rPr lang="en-US" sz="1800" b="1" dirty="0" err="1">
                  <a:latin typeface="Calibri"/>
                  <a:ea typeface="Calibri"/>
                  <a:cs typeface="Calibri"/>
                  <a:sym typeface="Calibri"/>
                </a:rPr>
                <a:t>Craiului</a:t>
              </a:r>
              <a:r>
                <a:rPr lang="en-US" sz="1800" b="1" dirty="0">
                  <a:latin typeface="Calibri"/>
                  <a:ea typeface="Calibri"/>
                  <a:cs typeface="Calibri"/>
                  <a:sym typeface="Calibri"/>
                </a:rPr>
                <a:t> National Park (RO)</a:t>
              </a:r>
              <a:br>
                <a:rPr lang="en-US" sz="1800" b="1" dirty="0">
                  <a:latin typeface="Calibri"/>
                  <a:ea typeface="Calibri"/>
                  <a:cs typeface="Calibri"/>
                  <a:sym typeface="Calibri"/>
                </a:rPr>
              </a:br>
              <a:endParaRPr sz="1800" b="1" dirty="0">
                <a:latin typeface="Calibri"/>
                <a:ea typeface="Calibri"/>
                <a:cs typeface="Calibri"/>
                <a:sym typeface="Calibri"/>
              </a:endParaRPr>
            </a:p>
            <a:p>
              <a:pPr marL="457200" indent="-317500">
                <a:buSzPts val="1400"/>
                <a:buFont typeface="Calibri"/>
                <a:buAutoNum type="arabicPeriod"/>
              </a:pPr>
              <a:r>
                <a:rPr lang="en-US" sz="1800" b="1" dirty="0" err="1">
                  <a:latin typeface="Calibri"/>
                  <a:ea typeface="Calibri"/>
                  <a:cs typeface="Calibri"/>
                  <a:sym typeface="Calibri"/>
                </a:rPr>
                <a:t>Apuseni</a:t>
              </a:r>
              <a:r>
                <a:rPr lang="en-US" sz="1800" b="1" dirty="0">
                  <a:latin typeface="Calibri"/>
                  <a:ea typeface="Calibri"/>
                  <a:cs typeface="Calibri"/>
                  <a:sym typeface="Calibri"/>
                </a:rPr>
                <a:t>-SW Carpathians (RO)/</a:t>
              </a:r>
              <a:br>
                <a:rPr lang="en-US" sz="1800" b="1" dirty="0">
                  <a:latin typeface="Calibri"/>
                  <a:ea typeface="Calibri"/>
                  <a:cs typeface="Calibri"/>
                  <a:sym typeface="Calibri"/>
                </a:rPr>
              </a:br>
              <a:r>
                <a:rPr lang="en-US" sz="1800" b="1" dirty="0">
                  <a:latin typeface="Calibri"/>
                  <a:ea typeface="Calibri"/>
                  <a:cs typeface="Calibri"/>
                  <a:sym typeface="Calibri"/>
                </a:rPr>
                <a:t>National Park </a:t>
              </a:r>
              <a:r>
                <a:rPr lang="en-US" sz="1800" b="1" dirty="0" err="1">
                  <a:latin typeface="Calibri"/>
                  <a:ea typeface="Calibri"/>
                  <a:cs typeface="Calibri"/>
                  <a:sym typeface="Calibri"/>
                </a:rPr>
                <a:t>Djerdap</a:t>
              </a:r>
              <a:r>
                <a:rPr lang="en-US" sz="1800" b="1" dirty="0">
                  <a:latin typeface="Calibri"/>
                  <a:ea typeface="Calibri"/>
                  <a:cs typeface="Calibri"/>
                  <a:sym typeface="Calibri"/>
                </a:rPr>
                <a:t> (SB); </a:t>
              </a:r>
              <a:br>
                <a:rPr lang="en-US" sz="1800" b="1" dirty="0">
                  <a:latin typeface="Calibri"/>
                  <a:ea typeface="Calibri"/>
                  <a:cs typeface="Calibri"/>
                  <a:sym typeface="Calibri"/>
                </a:rPr>
              </a:br>
              <a:endParaRPr sz="1800" b="1" dirty="0">
                <a:latin typeface="Calibri"/>
                <a:ea typeface="Calibri"/>
                <a:cs typeface="Calibri"/>
                <a:sym typeface="Calibri"/>
              </a:endParaRPr>
            </a:p>
            <a:p>
              <a:pPr marL="457200" indent="-317500">
                <a:buSzPts val="1400"/>
                <a:buFont typeface="Calibri"/>
                <a:buAutoNum type="arabicPeriod"/>
              </a:pPr>
              <a:r>
                <a:rPr lang="en-US" sz="1800" b="1" dirty="0">
                  <a:latin typeface="Calibri"/>
                  <a:ea typeface="Calibri"/>
                  <a:cs typeface="Calibri"/>
                  <a:sym typeface="Calibri"/>
                </a:rPr>
                <a:t>Western Carpathians (CZ-SK) </a:t>
              </a:r>
              <a:br>
                <a:rPr lang="en-US" sz="1800" b="1" dirty="0">
                  <a:latin typeface="Calibri"/>
                  <a:ea typeface="Calibri"/>
                  <a:cs typeface="Calibri"/>
                  <a:sym typeface="Calibri"/>
                </a:rPr>
              </a:br>
              <a:endParaRPr sz="1800" b="1" dirty="0">
                <a:latin typeface="Calibri"/>
                <a:ea typeface="Calibri"/>
                <a:cs typeface="Calibri"/>
                <a:sym typeface="Calibri"/>
              </a:endParaRPr>
            </a:p>
            <a:p>
              <a:pPr marL="457200" indent="-317500">
                <a:buSzPts val="1400"/>
                <a:buFont typeface="Calibri"/>
                <a:buAutoNum type="arabicPeriod"/>
              </a:pPr>
              <a:r>
                <a:rPr lang="en-US" sz="1800" b="1" dirty="0" err="1">
                  <a:latin typeface="Calibri"/>
                  <a:ea typeface="Calibri"/>
                  <a:cs typeface="Calibri"/>
                  <a:sym typeface="Calibri"/>
                </a:rPr>
                <a:t>Bükk</a:t>
              </a:r>
              <a:r>
                <a:rPr lang="en-US" sz="1800" b="1" dirty="0">
                  <a:latin typeface="Calibri"/>
                  <a:ea typeface="Calibri"/>
                  <a:cs typeface="Calibri"/>
                  <a:sym typeface="Calibri"/>
                </a:rPr>
                <a:t> National Park (HU)/ </a:t>
              </a:r>
              <a:br>
                <a:rPr lang="en-US" sz="1800" b="1" dirty="0">
                  <a:latin typeface="Calibri"/>
                  <a:ea typeface="Calibri"/>
                  <a:cs typeface="Calibri"/>
                  <a:sym typeface="Calibri"/>
                </a:rPr>
              </a:br>
              <a:r>
                <a:rPr lang="en-US" sz="1800" b="1" dirty="0" err="1">
                  <a:latin typeface="Calibri"/>
                  <a:ea typeface="Calibri"/>
                  <a:cs typeface="Calibri"/>
                  <a:sym typeface="Calibri"/>
                </a:rPr>
                <a:t>Cerová</a:t>
              </a:r>
              <a:r>
                <a:rPr lang="en-US" sz="1800" b="1" dirty="0">
                  <a:latin typeface="Calibri"/>
                  <a:ea typeface="Calibri"/>
                  <a:cs typeface="Calibri"/>
                  <a:sym typeface="Calibri"/>
                </a:rPr>
                <a:t> </a:t>
              </a:r>
              <a:r>
                <a:rPr lang="en-US" sz="1800" b="1" dirty="0" err="1">
                  <a:latin typeface="Calibri"/>
                  <a:ea typeface="Calibri"/>
                  <a:cs typeface="Calibri"/>
                  <a:sym typeface="Calibri"/>
                </a:rPr>
                <a:t>vrchovina</a:t>
              </a:r>
              <a:r>
                <a:rPr lang="en-US" sz="1800" b="1" dirty="0">
                  <a:latin typeface="Calibri"/>
                  <a:ea typeface="Calibri"/>
                  <a:cs typeface="Calibri"/>
                  <a:sym typeface="Calibri"/>
                </a:rPr>
                <a:t> Protected Landscape Area (SK)</a:t>
              </a:r>
              <a:endParaRPr sz="1800" b="1" dirty="0"/>
            </a:p>
            <a:p>
              <a:pPr>
                <a:buClr>
                  <a:schemeClr val="dk1"/>
                </a:buClr>
                <a:buSzPts val="1400"/>
              </a:pPr>
              <a:endParaRPr sz="1800" dirty="0">
                <a:latin typeface="Calibri"/>
                <a:ea typeface="Calibri"/>
                <a:cs typeface="Calibri"/>
                <a:sym typeface="Calibri"/>
              </a:endParaRPr>
            </a:p>
            <a:p>
              <a:endParaRPr sz="1800" dirty="0">
                <a:latin typeface="Calibri"/>
                <a:ea typeface="Calibri"/>
                <a:cs typeface="Calibri"/>
                <a:sym typeface="Calibri"/>
              </a:endParaRPr>
            </a:p>
          </p:txBody>
        </p:sp>
      </p:grpSp>
    </p:spTree>
    <p:extLst>
      <p:ext uri="{BB962C8B-B14F-4D97-AF65-F5344CB8AC3E}">
        <p14:creationId xmlns:p14="http://schemas.microsoft.com/office/powerpoint/2010/main" val="220146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6" name="Shape 133">
            <a:extLst>
              <a:ext uri="{FF2B5EF4-FFF2-40B4-BE49-F238E27FC236}">
                <a16:creationId xmlns:a16="http://schemas.microsoft.com/office/drawing/2014/main" id="{DEA6DF31-A3BC-4D8D-AAEB-9AA2273F66C6}"/>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dirty="0"/>
              <a:t>Methodology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	</a:t>
            </a:r>
          </a:p>
          <a:p>
            <a:pPr marL="0" indent="0">
              <a:spcBef>
                <a:spcPts val="640"/>
              </a:spcBef>
              <a:buFont typeface="Arial"/>
              <a:buNone/>
            </a:pPr>
            <a:r>
              <a:rPr lang="en-GB" sz="2000" b="1" dirty="0"/>
              <a:t>		Field work in pilot areas</a:t>
            </a:r>
          </a:p>
          <a:p>
            <a:pPr marL="0" indent="0">
              <a:spcBef>
                <a:spcPts val="640"/>
              </a:spcBef>
              <a:buFont typeface="Arial"/>
              <a:buNone/>
            </a:pPr>
            <a:r>
              <a:rPr lang="en-GB" sz="2000" dirty="0"/>
              <a:t>			Embed data</a:t>
            </a:r>
          </a:p>
          <a:p>
            <a:pPr marL="0" indent="0">
              <a:spcBef>
                <a:spcPts val="640"/>
              </a:spcBef>
              <a:buFont typeface="Arial"/>
              <a:buNone/>
            </a:pPr>
            <a:r>
              <a:rPr lang="en-GB" sz="2000" dirty="0"/>
              <a:t>			To habitat suitability model 			</a:t>
            </a:r>
          </a:p>
          <a:p>
            <a:pPr marL="0" indent="0">
              <a:spcBef>
                <a:spcPts val="640"/>
              </a:spcBef>
              <a:buFont typeface="Arial"/>
              <a:buNone/>
            </a:pPr>
            <a:r>
              <a:rPr lang="en-GB" sz="2000" dirty="0"/>
              <a:t>			To CCIBIS.org			</a:t>
            </a:r>
          </a:p>
          <a:p>
            <a:pPr marL="0" indent="0">
              <a:spcBef>
                <a:spcPts val="640"/>
              </a:spcBef>
              <a:buFont typeface="Arial"/>
              <a:buNone/>
            </a:pPr>
            <a:r>
              <a:rPr lang="en-GB" sz="2000" dirty="0"/>
              <a:t>				</a:t>
            </a:r>
            <a:r>
              <a:rPr lang="hu-HU" sz="2000" dirty="0"/>
              <a:t>E</a:t>
            </a:r>
            <a:r>
              <a:rPr lang="en-GB" sz="2000" dirty="0" err="1"/>
              <a:t>mbed</a:t>
            </a:r>
            <a:r>
              <a:rPr lang="en-GB" sz="2000" dirty="0"/>
              <a:t> model to on-going processes</a:t>
            </a:r>
          </a:p>
          <a:p>
            <a:pPr marL="0" indent="0">
              <a:spcBef>
                <a:spcPts val="640"/>
              </a:spcBef>
              <a:buFont typeface="Arial"/>
              <a:buNone/>
            </a:pPr>
            <a:r>
              <a:rPr lang="en-GB" sz="2000" dirty="0"/>
              <a:t>					national spatial planning process</a:t>
            </a:r>
          </a:p>
          <a:p>
            <a:pPr marL="0" indent="0">
              <a:spcBef>
                <a:spcPts val="640"/>
              </a:spcBef>
              <a:buFont typeface="Arial"/>
              <a:buNone/>
            </a:pPr>
            <a:r>
              <a:rPr lang="en-GB" sz="2000" dirty="0"/>
              <a:t>					International strategic cooperation</a:t>
            </a:r>
          </a:p>
          <a:p>
            <a:pPr marL="0" indent="0">
              <a:spcBef>
                <a:spcPts val="640"/>
              </a:spcBef>
              <a:buFont typeface="Arial"/>
              <a:buNone/>
            </a:pPr>
            <a:r>
              <a:rPr lang="en-GB" sz="2000" dirty="0"/>
              <a:t>						 Support intersectoral communication</a:t>
            </a:r>
            <a:endParaRPr lang="hu-HU" sz="2000" dirty="0"/>
          </a:p>
          <a:p>
            <a:pPr marL="0" indent="0">
              <a:spcBef>
                <a:spcPts val="640"/>
              </a:spcBef>
              <a:buFont typeface="Arial"/>
              <a:buNone/>
            </a:pPr>
            <a:r>
              <a:rPr lang="hu-HU" sz="2000" dirty="0"/>
              <a:t>						</a:t>
            </a:r>
            <a:r>
              <a:rPr lang="hu-HU" sz="2000" dirty="0" err="1"/>
              <a:t>Meetings</a:t>
            </a:r>
            <a:r>
              <a:rPr lang="hu-HU" sz="2000" dirty="0"/>
              <a:t>, </a:t>
            </a:r>
            <a:r>
              <a:rPr lang="hu-HU" sz="2000" dirty="0" err="1"/>
              <a:t>learning</a:t>
            </a:r>
            <a:r>
              <a:rPr lang="hu-HU" sz="2000" dirty="0"/>
              <a:t> </a:t>
            </a:r>
            <a:r>
              <a:rPr lang="hu-HU" sz="2000" dirty="0" err="1"/>
              <a:t>package</a:t>
            </a:r>
            <a:r>
              <a:rPr lang="hu-HU" sz="2000" dirty="0"/>
              <a:t>, </a:t>
            </a:r>
            <a:r>
              <a:rPr lang="hu-HU" sz="2000" dirty="0" err="1"/>
              <a:t>strategy</a:t>
            </a:r>
            <a:endParaRPr lang="en-GB" sz="2000"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2" name="Téglalap 1">
            <a:extLst>
              <a:ext uri="{FF2B5EF4-FFF2-40B4-BE49-F238E27FC236}">
                <a16:creationId xmlns:a16="http://schemas.microsoft.com/office/drawing/2014/main" id="{31A4339E-EF32-469E-86EE-8BF9812F936C}"/>
              </a:ext>
            </a:extLst>
          </p:cNvPr>
          <p:cNvSpPr/>
          <p:nvPr/>
        </p:nvSpPr>
        <p:spPr>
          <a:xfrm>
            <a:off x="2706568" y="3700262"/>
            <a:ext cx="3955774" cy="82601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997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3074" name="Picture 2"/>
          <p:cNvPicPr>
            <a:picLocks noChangeAspect="1" noChangeArrowheads="1"/>
          </p:cNvPicPr>
          <p:nvPr/>
        </p:nvPicPr>
        <p:blipFill rotWithShape="1">
          <a:blip r:embed="rId3"/>
          <a:srcRect l="14935" t="22670" r="35718" b="13996"/>
          <a:stretch/>
        </p:blipFill>
        <p:spPr bwMode="auto">
          <a:xfrm>
            <a:off x="1588168" y="1205058"/>
            <a:ext cx="7469288" cy="5488163"/>
          </a:xfrm>
          <a:prstGeom prst="rect">
            <a:avLst/>
          </a:prstGeom>
          <a:noFill/>
          <a:ln w="9525">
            <a:noFill/>
            <a:miter lim="800000"/>
            <a:headEnd/>
            <a:tailEnd/>
          </a:ln>
        </p:spPr>
      </p:pic>
    </p:spTree>
    <p:extLst>
      <p:ext uri="{BB962C8B-B14F-4D97-AF65-F5344CB8AC3E}">
        <p14:creationId xmlns:p14="http://schemas.microsoft.com/office/powerpoint/2010/main" val="3857801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B08EFB-4FF4-4E44-851D-FC89A247DC2A}"/>
              </a:ext>
            </a:extLst>
          </p:cNvPr>
          <p:cNvSpPr>
            <a:spLocks noGrp="1"/>
          </p:cNvSpPr>
          <p:nvPr>
            <p:ph type="title"/>
          </p:nvPr>
        </p:nvSpPr>
        <p:spPr>
          <a:xfrm>
            <a:off x="3416968" y="0"/>
            <a:ext cx="5646821" cy="1193049"/>
          </a:xfrm>
        </p:spPr>
        <p:txBody>
          <a:bodyPr>
            <a:normAutofit fontScale="90000"/>
          </a:bodyPr>
          <a:lstStyle/>
          <a:p>
            <a:r>
              <a:rPr lang="hu-HU" sz="4400" dirty="0"/>
              <a:t>Habitat </a:t>
            </a:r>
            <a:r>
              <a:rPr lang="hu-HU" sz="4400" dirty="0" err="1"/>
              <a:t>suitability</a:t>
            </a:r>
            <a:r>
              <a:rPr lang="hu-HU" sz="4400" dirty="0"/>
              <a:t> </a:t>
            </a:r>
            <a:r>
              <a:rPr lang="hu-HU" sz="4400" dirty="0" err="1"/>
              <a:t>model</a:t>
            </a:r>
            <a:endParaRPr lang="en-GB" sz="4400" dirty="0"/>
          </a:p>
        </p:txBody>
      </p:sp>
      <p:pic>
        <p:nvPicPr>
          <p:cNvPr id="4" name="Kép 3">
            <a:extLst>
              <a:ext uri="{FF2B5EF4-FFF2-40B4-BE49-F238E27FC236}">
                <a16:creationId xmlns:a16="http://schemas.microsoft.com/office/drawing/2014/main" id="{581B9FD8-A936-4126-963A-004B110D5294}"/>
              </a:ext>
            </a:extLst>
          </p:cNvPr>
          <p:cNvPicPr>
            <a:picLocks noChangeAspect="1"/>
          </p:cNvPicPr>
          <p:nvPr/>
        </p:nvPicPr>
        <p:blipFill rotWithShape="1">
          <a:blip r:embed="rId2"/>
          <a:srcRect l="28980" t="24144" r="31306" b="17180"/>
          <a:stretch/>
        </p:blipFill>
        <p:spPr>
          <a:xfrm>
            <a:off x="1667126" y="1396346"/>
            <a:ext cx="6571748" cy="5461654"/>
          </a:xfrm>
          <a:prstGeom prst="rect">
            <a:avLst/>
          </a:prstGeom>
        </p:spPr>
      </p:pic>
      <p:sp>
        <p:nvSpPr>
          <p:cNvPr id="6" name="Téglalap 5">
            <a:extLst>
              <a:ext uri="{FF2B5EF4-FFF2-40B4-BE49-F238E27FC236}">
                <a16:creationId xmlns:a16="http://schemas.microsoft.com/office/drawing/2014/main" id="{D9A963F5-9508-4149-AA01-F462CD3F95A5}"/>
              </a:ext>
            </a:extLst>
          </p:cNvPr>
          <p:cNvSpPr/>
          <p:nvPr/>
        </p:nvSpPr>
        <p:spPr>
          <a:xfrm>
            <a:off x="2338388" y="1396346"/>
            <a:ext cx="2614612" cy="1928813"/>
          </a:xfrm>
          <a:prstGeom prst="rect">
            <a:avLst/>
          </a:prstGeom>
          <a:noFill/>
          <a:ln w="1270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28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B08EFB-4FF4-4E44-851D-FC89A247DC2A}"/>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29CCE30C-2EFE-4C2C-AC2E-2CD683177F6F}"/>
              </a:ext>
            </a:extLst>
          </p:cNvPr>
          <p:cNvSpPr>
            <a:spLocks noGrp="1"/>
          </p:cNvSpPr>
          <p:nvPr>
            <p:ph type="body" idx="1"/>
          </p:nvPr>
        </p:nvSpPr>
        <p:spPr/>
        <p:txBody>
          <a:bodyPr/>
          <a:lstStyle/>
          <a:p>
            <a:endParaRPr lang="en-GB"/>
          </a:p>
        </p:txBody>
      </p:sp>
      <p:pic>
        <p:nvPicPr>
          <p:cNvPr id="4" name="Kép 3">
            <a:extLst>
              <a:ext uri="{FF2B5EF4-FFF2-40B4-BE49-F238E27FC236}">
                <a16:creationId xmlns:a16="http://schemas.microsoft.com/office/drawing/2014/main" id="{581B9FD8-A936-4126-963A-004B110D5294}"/>
              </a:ext>
            </a:extLst>
          </p:cNvPr>
          <p:cNvPicPr>
            <a:picLocks noChangeAspect="1"/>
          </p:cNvPicPr>
          <p:nvPr/>
        </p:nvPicPr>
        <p:blipFill rotWithShape="1">
          <a:blip r:embed="rId3"/>
          <a:srcRect l="31610" t="26532" r="40460" b="43402"/>
          <a:stretch/>
        </p:blipFill>
        <p:spPr>
          <a:xfrm>
            <a:off x="74428" y="630041"/>
            <a:ext cx="9831572" cy="5953321"/>
          </a:xfrm>
          <a:prstGeom prst="rect">
            <a:avLst/>
          </a:prstGeom>
        </p:spPr>
      </p:pic>
      <p:sp>
        <p:nvSpPr>
          <p:cNvPr id="5" name="Téglalap 4">
            <a:extLst>
              <a:ext uri="{FF2B5EF4-FFF2-40B4-BE49-F238E27FC236}">
                <a16:creationId xmlns:a16="http://schemas.microsoft.com/office/drawing/2014/main" id="{145FD039-4C67-439A-8D6E-EAC7A4587258}"/>
              </a:ext>
            </a:extLst>
          </p:cNvPr>
          <p:cNvSpPr/>
          <p:nvPr/>
        </p:nvSpPr>
        <p:spPr>
          <a:xfrm>
            <a:off x="2014538" y="2600325"/>
            <a:ext cx="2614612" cy="1928813"/>
          </a:xfrm>
          <a:prstGeom prst="rect">
            <a:avLst/>
          </a:prstGeom>
          <a:noFill/>
          <a:ln w="1270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315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29CCE30C-2EFE-4C2C-AC2E-2CD683177F6F}"/>
              </a:ext>
            </a:extLst>
          </p:cNvPr>
          <p:cNvSpPr>
            <a:spLocks noGrp="1"/>
          </p:cNvSpPr>
          <p:nvPr>
            <p:ph type="body" idx="1"/>
          </p:nvPr>
        </p:nvSpPr>
        <p:spPr/>
        <p:txBody>
          <a:bodyPr/>
          <a:lstStyle/>
          <a:p>
            <a:endParaRPr lang="en-GB"/>
          </a:p>
        </p:txBody>
      </p:sp>
      <p:pic>
        <p:nvPicPr>
          <p:cNvPr id="5" name="Kép 4">
            <a:extLst>
              <a:ext uri="{FF2B5EF4-FFF2-40B4-BE49-F238E27FC236}">
                <a16:creationId xmlns:a16="http://schemas.microsoft.com/office/drawing/2014/main" id="{C7C60F22-91A2-4E07-B55E-439B3DA2D237}"/>
              </a:ext>
            </a:extLst>
          </p:cNvPr>
          <p:cNvPicPr>
            <a:picLocks noChangeAspect="1"/>
          </p:cNvPicPr>
          <p:nvPr/>
        </p:nvPicPr>
        <p:blipFill rotWithShape="1">
          <a:blip r:embed="rId2"/>
          <a:srcRect l="14713" t="18775" r="1923" b="9744"/>
          <a:stretch/>
        </p:blipFill>
        <p:spPr>
          <a:xfrm>
            <a:off x="-296612" y="1303338"/>
            <a:ext cx="10499224" cy="5063929"/>
          </a:xfrm>
          <a:prstGeom prst="rect">
            <a:avLst/>
          </a:prstGeom>
        </p:spPr>
      </p:pic>
    </p:spTree>
    <p:extLst>
      <p:ext uri="{BB962C8B-B14F-4D97-AF65-F5344CB8AC3E}">
        <p14:creationId xmlns:p14="http://schemas.microsoft.com/office/powerpoint/2010/main" val="1267339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73">
            <a:extLst>
              <a:ext uri="{FF2B5EF4-FFF2-40B4-BE49-F238E27FC236}">
                <a16:creationId xmlns:a16="http://schemas.microsoft.com/office/drawing/2014/main" id="{9C774E33-33A4-4D81-B741-1151D7C18C96}"/>
              </a:ext>
            </a:extLst>
          </p:cNvPr>
          <p:cNvSpPr>
            <a:spLocks noGrp="1"/>
          </p:cNvSpPr>
          <p:nvPr>
            <p:ph type="title"/>
          </p:nvPr>
        </p:nvSpPr>
        <p:spPr>
          <a:xfrm>
            <a:off x="3734889" y="0"/>
            <a:ext cx="3771900" cy="1085850"/>
          </a:xfrm>
        </p:spPr>
        <p:txBody>
          <a:bodyPr spcFirstLastPara="1" vert="horz" wrap="square" lIns="68569" tIns="34275" rIns="68569" bIns="34275" numCol="1" anchor="ctr" anchorCtr="0" compatLnSpc="1">
            <a:prstTxWarp prst="textNoShape">
              <a:avLst/>
            </a:prstTxWarp>
            <a:normAutofit fontScale="90000"/>
          </a:bodyPr>
          <a:lstStyle/>
          <a:p>
            <a:pPr algn="r">
              <a:buClr>
                <a:srgbClr val="003399"/>
              </a:buClr>
              <a:buSzPct val="25000"/>
              <a:buFont typeface="Calibri" panose="020F0502020204030204" pitchFamily="34" charset="0"/>
              <a:buNone/>
            </a:pPr>
            <a:r>
              <a:rPr lang="hu-HU" altLang="hu-HU" dirty="0">
                <a:cs typeface="Calibri" panose="020F0502020204030204" pitchFamily="34" charset="0"/>
                <a:sym typeface="Calibri" panose="020F0502020204030204" pitchFamily="34" charset="0"/>
              </a:rPr>
              <a:t>CCIBIS.ORG</a:t>
            </a:r>
            <a:endParaRPr lang="en-US" altLang="hu-HU" dirty="0">
              <a:cs typeface="Calibri" panose="020F0502020204030204" pitchFamily="34" charset="0"/>
              <a:sym typeface="Calibri" panose="020F0502020204030204" pitchFamily="34" charset="0"/>
            </a:endParaRPr>
          </a:p>
        </p:txBody>
      </p:sp>
      <p:sp>
        <p:nvSpPr>
          <p:cNvPr id="4" name="Shape 73">
            <a:extLst>
              <a:ext uri="{FF2B5EF4-FFF2-40B4-BE49-F238E27FC236}">
                <a16:creationId xmlns:a16="http://schemas.microsoft.com/office/drawing/2014/main" id="{164A43FE-B595-4E80-8FB1-54B77FBEE69E}"/>
              </a:ext>
            </a:extLst>
          </p:cNvPr>
          <p:cNvSpPr txBox="1">
            <a:spLocks/>
          </p:cNvSpPr>
          <p:nvPr/>
        </p:nvSpPr>
        <p:spPr>
          <a:xfrm>
            <a:off x="343197" y="1306286"/>
            <a:ext cx="9181803" cy="391886"/>
          </a:xfrm>
          <a:prstGeom prst="rect">
            <a:avLst/>
          </a:prstGeom>
          <a:noFill/>
          <a:ln>
            <a:noFill/>
          </a:ln>
        </p:spPr>
        <p:txBody>
          <a:bodyPr spcFirstLastPara="1" vert="horz" wrap="square" lIns="68569" tIns="34275" rIns="68569" bIns="34275" numCol="1" anchor="ctr" anchorCtr="0" compatLnSpc="1">
            <a:prstTxWarp prst="textNoShape">
              <a:avLst/>
            </a:prstTxWarp>
            <a:normAutofit fontScale="5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6160" b="1" i="0" u="none" strike="noStrike" cap="none">
                <a:solidFill>
                  <a:srgbClr val="92D05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3399"/>
              </a:buClr>
              <a:buSzPct val="25000"/>
              <a:buFont typeface="Calibri" panose="020F0502020204030204" pitchFamily="34" charset="0"/>
              <a:buNone/>
            </a:pPr>
            <a:r>
              <a:rPr lang="hu-HU" altLang="hu-HU" sz="4400" dirty="0" err="1">
                <a:cs typeface="Calibri" panose="020F0502020204030204" pitchFamily="34" charset="0"/>
                <a:sym typeface="Calibri" panose="020F0502020204030204" pitchFamily="34" charset="0"/>
              </a:rPr>
              <a:t>Carpathian</a:t>
            </a:r>
            <a:r>
              <a:rPr lang="hu-HU" altLang="hu-HU" sz="4400" dirty="0">
                <a:cs typeface="Calibri" panose="020F0502020204030204" pitchFamily="34" charset="0"/>
                <a:sym typeface="Calibri" panose="020F0502020204030204" pitchFamily="34" charset="0"/>
              </a:rPr>
              <a:t> </a:t>
            </a:r>
            <a:r>
              <a:rPr lang="hu-HU" altLang="hu-HU" sz="4400" dirty="0" err="1">
                <a:cs typeface="Calibri" panose="020F0502020204030204" pitchFamily="34" charset="0"/>
                <a:sym typeface="Calibri" panose="020F0502020204030204" pitchFamily="34" charset="0"/>
              </a:rPr>
              <a:t>Countries</a:t>
            </a:r>
            <a:r>
              <a:rPr lang="hu-HU" altLang="hu-HU" sz="4400" dirty="0">
                <a:cs typeface="Calibri" panose="020F0502020204030204" pitchFamily="34" charset="0"/>
                <a:sym typeface="Calibri" panose="020F0502020204030204" pitchFamily="34" charset="0"/>
              </a:rPr>
              <a:t> </a:t>
            </a:r>
            <a:r>
              <a:rPr lang="hu-HU" altLang="hu-HU" sz="4400" dirty="0" err="1">
                <a:cs typeface="Calibri" panose="020F0502020204030204" pitchFamily="34" charset="0"/>
                <a:sym typeface="Calibri" panose="020F0502020204030204" pitchFamily="34" charset="0"/>
              </a:rPr>
              <a:t>Integrated</a:t>
            </a:r>
            <a:r>
              <a:rPr lang="hu-HU" altLang="hu-HU" sz="4400" dirty="0">
                <a:cs typeface="Calibri" panose="020F0502020204030204" pitchFamily="34" charset="0"/>
                <a:sym typeface="Calibri" panose="020F0502020204030204" pitchFamily="34" charset="0"/>
              </a:rPr>
              <a:t> </a:t>
            </a:r>
            <a:r>
              <a:rPr lang="hu-HU" altLang="hu-HU" sz="4400" dirty="0" err="1">
                <a:cs typeface="Calibri" panose="020F0502020204030204" pitchFamily="34" charset="0"/>
                <a:sym typeface="Calibri" panose="020F0502020204030204" pitchFamily="34" charset="0"/>
              </a:rPr>
              <a:t>Biodiversity</a:t>
            </a:r>
            <a:r>
              <a:rPr lang="hu-HU" altLang="hu-HU" sz="4400" dirty="0">
                <a:cs typeface="Calibri" panose="020F0502020204030204" pitchFamily="34" charset="0"/>
                <a:sym typeface="Calibri" panose="020F0502020204030204" pitchFamily="34" charset="0"/>
              </a:rPr>
              <a:t> </a:t>
            </a:r>
            <a:r>
              <a:rPr lang="hu-HU" altLang="hu-HU" sz="4400" dirty="0" err="1">
                <a:cs typeface="Calibri" panose="020F0502020204030204" pitchFamily="34" charset="0"/>
                <a:sym typeface="Calibri" panose="020F0502020204030204" pitchFamily="34" charset="0"/>
              </a:rPr>
              <a:t>Information</a:t>
            </a:r>
            <a:r>
              <a:rPr lang="hu-HU" altLang="hu-HU" sz="4400" dirty="0">
                <a:cs typeface="Calibri" panose="020F0502020204030204" pitchFamily="34" charset="0"/>
                <a:sym typeface="Calibri" panose="020F0502020204030204" pitchFamily="34" charset="0"/>
              </a:rPr>
              <a:t> System</a:t>
            </a:r>
            <a:endParaRPr lang="en-US" altLang="hu-HU" sz="4400" dirty="0">
              <a:cs typeface="Calibri" panose="020F0502020204030204" pitchFamily="34" charset="0"/>
              <a:sym typeface="Calibri" panose="020F0502020204030204" pitchFamily="34" charset="0"/>
            </a:endParaRPr>
          </a:p>
        </p:txBody>
      </p:sp>
      <p:pic>
        <p:nvPicPr>
          <p:cNvPr id="2" name="Kép 1">
            <a:extLst>
              <a:ext uri="{FF2B5EF4-FFF2-40B4-BE49-F238E27FC236}">
                <a16:creationId xmlns:a16="http://schemas.microsoft.com/office/drawing/2014/main" id="{ABDB78A7-F4CC-4E09-8486-52765E3A0243}"/>
              </a:ext>
            </a:extLst>
          </p:cNvPr>
          <p:cNvPicPr>
            <a:picLocks noChangeAspect="1"/>
          </p:cNvPicPr>
          <p:nvPr/>
        </p:nvPicPr>
        <p:blipFill rotWithShape="1">
          <a:blip r:embed="rId3"/>
          <a:srcRect t="14882" b="5180"/>
          <a:stretch/>
        </p:blipFill>
        <p:spPr>
          <a:xfrm>
            <a:off x="381000" y="2012965"/>
            <a:ext cx="9144000" cy="4111588"/>
          </a:xfrm>
          <a:prstGeom prst="rect">
            <a:avLst/>
          </a:prstGeom>
        </p:spPr>
      </p:pic>
      <p:sp>
        <p:nvSpPr>
          <p:cNvPr id="3" name="Téglalap 2">
            <a:extLst>
              <a:ext uri="{FF2B5EF4-FFF2-40B4-BE49-F238E27FC236}">
                <a16:creationId xmlns:a16="http://schemas.microsoft.com/office/drawing/2014/main" id="{B0C87028-EE2F-49C9-8D97-55A26AE9736A}"/>
              </a:ext>
            </a:extLst>
          </p:cNvPr>
          <p:cNvSpPr/>
          <p:nvPr/>
        </p:nvSpPr>
        <p:spPr>
          <a:xfrm>
            <a:off x="557643" y="6219504"/>
            <a:ext cx="1345240" cy="207429"/>
          </a:xfrm>
          <a:prstGeom prst="rect">
            <a:avLst/>
          </a:prstGeom>
        </p:spPr>
        <p:txBody>
          <a:bodyPr wrap="none">
            <a:spAutoFit/>
          </a:bodyPr>
          <a:lstStyle/>
          <a:p>
            <a:r>
              <a:rPr lang="en-GB" sz="748" dirty="0">
                <a:hlinkClick r:id="rId4"/>
              </a:rPr>
              <a:t>http://ccibis.org/#&amp;panel1-4</a:t>
            </a:r>
            <a:endParaRPr lang="en-GB" sz="748"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2050" name="Picture 2"/>
          <p:cNvPicPr>
            <a:picLocks noChangeAspect="1" noChangeArrowheads="1"/>
          </p:cNvPicPr>
          <p:nvPr/>
        </p:nvPicPr>
        <p:blipFill>
          <a:blip r:embed="rId4"/>
          <a:srcRect t="4547" b="6250"/>
          <a:stretch>
            <a:fillRect/>
          </a:stretch>
        </p:blipFill>
        <p:spPr bwMode="auto">
          <a:xfrm>
            <a:off x="848544" y="1701245"/>
            <a:ext cx="8326750" cy="417602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BEAC55-F51A-48CC-9E22-A5F56ABE0525}"/>
              </a:ext>
            </a:extLst>
          </p:cNvPr>
          <p:cNvSpPr>
            <a:spLocks noGrp="1"/>
          </p:cNvSpPr>
          <p:nvPr>
            <p:ph type="ctrTitle"/>
          </p:nvPr>
        </p:nvSpPr>
        <p:spPr>
          <a:xfrm>
            <a:off x="247650" y="1875576"/>
            <a:ext cx="5200650" cy="404037"/>
          </a:xfrm>
        </p:spPr>
        <p:txBody>
          <a:bodyPr>
            <a:noAutofit/>
          </a:bodyPr>
          <a:lstStyle/>
          <a:p>
            <a:r>
              <a:rPr lang="en-GB" sz="3600" dirty="0" err="1"/>
              <a:t>Threts</a:t>
            </a:r>
            <a:endParaRPr lang="en-GB" sz="3600" dirty="0"/>
          </a:p>
        </p:txBody>
      </p:sp>
      <p:sp>
        <p:nvSpPr>
          <p:cNvPr id="3" name="Alcím 2">
            <a:extLst>
              <a:ext uri="{FF2B5EF4-FFF2-40B4-BE49-F238E27FC236}">
                <a16:creationId xmlns:a16="http://schemas.microsoft.com/office/drawing/2014/main" id="{6B4DBCBB-C012-40DD-AD9A-C2E38B646EDE}"/>
              </a:ext>
            </a:extLst>
          </p:cNvPr>
          <p:cNvSpPr>
            <a:spLocks noGrp="1"/>
          </p:cNvSpPr>
          <p:nvPr>
            <p:ph type="subTitle" idx="1"/>
          </p:nvPr>
        </p:nvSpPr>
        <p:spPr>
          <a:xfrm>
            <a:off x="375240" y="2279614"/>
            <a:ext cx="5200650" cy="2409952"/>
          </a:xfrm>
        </p:spPr>
        <p:txBody>
          <a:bodyPr>
            <a:normAutofit fontScale="77500" lnSpcReduction="20000"/>
          </a:bodyPr>
          <a:lstStyle/>
          <a:p>
            <a:pPr>
              <a:buSzPct val="180000"/>
              <a:buFont typeface="Arial" panose="020B0604020202020204" pitchFamily="34" charset="0"/>
              <a:buChar char="•"/>
            </a:pPr>
            <a:r>
              <a:rPr lang="en-GB" sz="3200"/>
              <a:t>Infrastructure development</a:t>
            </a:r>
          </a:p>
          <a:p>
            <a:pPr>
              <a:buSzPct val="180000"/>
              <a:buFont typeface="Arial" panose="020B0604020202020204" pitchFamily="34" charset="0"/>
              <a:buChar char="•"/>
            </a:pPr>
            <a:r>
              <a:rPr lang="en-GB" sz="3200"/>
              <a:t>Fragmentation of habitats</a:t>
            </a:r>
          </a:p>
          <a:p>
            <a:pPr>
              <a:buSzPct val="180000"/>
              <a:buFont typeface="Arial" panose="020B0604020202020204" pitchFamily="34" charset="0"/>
              <a:buChar char="•"/>
            </a:pPr>
            <a:r>
              <a:rPr lang="en-GB" sz="3200"/>
              <a:t>Loosing ecosystem services</a:t>
            </a:r>
          </a:p>
          <a:p>
            <a:pPr>
              <a:buSzPct val="180000"/>
              <a:buFont typeface="Arial" panose="020B0604020202020204" pitchFamily="34" charset="0"/>
              <a:buChar char="•"/>
            </a:pPr>
            <a:r>
              <a:rPr lang="en-GB" sz="3200"/>
              <a:t>Decreasing biodiversity</a:t>
            </a:r>
          </a:p>
          <a:p>
            <a:pPr>
              <a:buSzPct val="180000"/>
              <a:buFont typeface="Arial" panose="020B0604020202020204" pitchFamily="34" charset="0"/>
              <a:buChar char="•"/>
            </a:pPr>
            <a:r>
              <a:rPr lang="en-GB" sz="3200"/>
              <a:t>Climte change</a:t>
            </a:r>
          </a:p>
          <a:p>
            <a:pPr>
              <a:buSzPct val="180000"/>
              <a:buFont typeface="Arial" panose="020B0604020202020204" pitchFamily="34" charset="0"/>
              <a:buChar char="•"/>
            </a:pPr>
            <a:r>
              <a:rPr lang="en-GB" sz="3200"/>
              <a:t>Lack of cooperation </a:t>
            </a:r>
          </a:p>
          <a:p>
            <a:pPr>
              <a:buSzPct val="180000"/>
              <a:buFont typeface="Arial" panose="020B0604020202020204" pitchFamily="34" charset="0"/>
              <a:buChar char="•"/>
            </a:pPr>
            <a:endParaRPr lang="en-GB" sz="2000"/>
          </a:p>
          <a:p>
            <a:endParaRPr lang="en-GB" sz="2400"/>
          </a:p>
        </p:txBody>
      </p:sp>
    </p:spTree>
    <p:extLst>
      <p:ext uri="{BB962C8B-B14F-4D97-AF65-F5344CB8AC3E}">
        <p14:creationId xmlns:p14="http://schemas.microsoft.com/office/powerpoint/2010/main" val="3197986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
        <p:nvSpPr>
          <p:cNvPr id="5" name="Téglalap 4"/>
          <p:cNvSpPr/>
          <p:nvPr/>
        </p:nvSpPr>
        <p:spPr>
          <a:xfrm>
            <a:off x="2278887" y="2664012"/>
            <a:ext cx="936104" cy="576064"/>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886201" y="304800"/>
            <a:ext cx="5029199" cy="1447800"/>
          </a:xfrm>
          <a:prstGeom prst="rect">
            <a:avLst/>
          </a:prstGeom>
          <a:noFill/>
          <a:ln>
            <a:noFill/>
          </a:ln>
        </p:spPr>
        <p:txBody>
          <a:bodyPr spcFirstLastPara="1" wrap="square" lIns="91425" tIns="45700" rIns="91425" bIns="45700" anchor="ctr" anchorCtr="0">
            <a:noAutofit/>
          </a:bodyPr>
          <a:lstStyle/>
          <a:p>
            <a:pPr algn="r">
              <a:buClr>
                <a:srgbClr val="003399"/>
              </a:buClr>
              <a:buSzPct val="25000"/>
            </a:pPr>
            <a:r>
              <a:rPr lang="en-US" sz="4000">
                <a:solidFill>
                  <a:srgbClr val="003399"/>
                </a:solidFill>
              </a:rPr>
              <a:t>TRANSGREEN</a:t>
            </a:r>
          </a:p>
        </p:txBody>
      </p:sp>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
        <p:nvSpPr>
          <p:cNvPr id="5" name="Téglalap 4"/>
          <p:cNvSpPr/>
          <p:nvPr/>
        </p:nvSpPr>
        <p:spPr>
          <a:xfrm>
            <a:off x="3728864" y="3068960"/>
            <a:ext cx="936104" cy="576064"/>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5"/>
          <a:srcRect t="4547" r="-444" b="6250"/>
          <a:stretch>
            <a:fillRect/>
          </a:stretch>
        </p:blipFill>
        <p:spPr bwMode="auto">
          <a:xfrm>
            <a:off x="848544" y="1700809"/>
            <a:ext cx="8461448" cy="422481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886201" y="304800"/>
            <a:ext cx="5029199" cy="1447800"/>
          </a:xfrm>
          <a:prstGeom prst="rect">
            <a:avLst/>
          </a:prstGeom>
          <a:noFill/>
          <a:ln>
            <a:noFill/>
          </a:ln>
        </p:spPr>
        <p:txBody>
          <a:bodyPr spcFirstLastPara="1" wrap="square" lIns="91425" tIns="45700" rIns="91425" bIns="45700" anchor="ctr" anchorCtr="0">
            <a:noAutofit/>
          </a:bodyPr>
          <a:lstStyle/>
          <a:p>
            <a:pPr algn="r">
              <a:buClr>
                <a:srgbClr val="003399"/>
              </a:buClr>
              <a:buSzPct val="25000"/>
            </a:pPr>
            <a:r>
              <a:rPr lang="en-US" sz="4000">
                <a:solidFill>
                  <a:srgbClr val="003399"/>
                </a:solidFill>
              </a:rPr>
              <a:t>TRANSGREEN</a:t>
            </a:r>
          </a:p>
        </p:txBody>
      </p:sp>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
        <p:nvSpPr>
          <p:cNvPr id="5" name="Téglalap 4"/>
          <p:cNvSpPr/>
          <p:nvPr/>
        </p:nvSpPr>
        <p:spPr>
          <a:xfrm>
            <a:off x="3728864" y="3068960"/>
            <a:ext cx="936104" cy="576064"/>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5"/>
          <a:srcRect t="4547" r="-444" b="6250"/>
          <a:stretch>
            <a:fillRect/>
          </a:stretch>
        </p:blipFill>
        <p:spPr bwMode="auto">
          <a:xfrm>
            <a:off x="848544" y="1700809"/>
            <a:ext cx="8461448" cy="4224814"/>
          </a:xfrm>
          <a:prstGeom prst="rect">
            <a:avLst/>
          </a:prstGeom>
          <a:noFill/>
          <a:ln w="9525">
            <a:noFill/>
            <a:miter lim="800000"/>
            <a:headEnd/>
            <a:tailEnd/>
          </a:ln>
        </p:spPr>
      </p:pic>
      <p:pic>
        <p:nvPicPr>
          <p:cNvPr id="5122" name="Picture 2"/>
          <p:cNvPicPr>
            <a:picLocks noChangeAspect="1" noChangeArrowheads="1"/>
          </p:cNvPicPr>
          <p:nvPr/>
        </p:nvPicPr>
        <p:blipFill>
          <a:blip r:embed="rId6"/>
          <a:srcRect t="13407" r="109" b="6250"/>
          <a:stretch>
            <a:fillRect/>
          </a:stretch>
        </p:blipFill>
        <p:spPr bwMode="auto">
          <a:xfrm>
            <a:off x="848544" y="2106924"/>
            <a:ext cx="8496944" cy="384235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886201" y="304800"/>
            <a:ext cx="5029199" cy="1447800"/>
          </a:xfrm>
          <a:prstGeom prst="rect">
            <a:avLst/>
          </a:prstGeom>
          <a:noFill/>
          <a:ln>
            <a:noFill/>
          </a:ln>
        </p:spPr>
        <p:txBody>
          <a:bodyPr spcFirstLastPara="1" wrap="square" lIns="91425" tIns="45700" rIns="91425" bIns="45700" anchor="ctr" anchorCtr="0">
            <a:noAutofit/>
          </a:bodyPr>
          <a:lstStyle/>
          <a:p>
            <a:pPr algn="r">
              <a:buClr>
                <a:srgbClr val="003399"/>
              </a:buClr>
              <a:buSzPct val="25000"/>
            </a:pPr>
            <a:r>
              <a:rPr lang="en-US" sz="4000">
                <a:solidFill>
                  <a:srgbClr val="003399"/>
                </a:solidFill>
              </a:rPr>
              <a:t>TRANSGREEN</a:t>
            </a:r>
          </a:p>
        </p:txBody>
      </p:sp>
      <p:pic>
        <p:nvPicPr>
          <p:cNvPr id="1026" name="Picture 2"/>
          <p:cNvPicPr>
            <a:picLocks noChangeAspect="1" noChangeArrowheads="1"/>
          </p:cNvPicPr>
          <p:nvPr/>
        </p:nvPicPr>
        <p:blipFill>
          <a:blip r:embed="rId3"/>
          <a:srcRect t="4547" r="109" b="6250"/>
          <a:stretch>
            <a:fillRect/>
          </a:stretch>
        </p:blipFill>
        <p:spPr bwMode="auto">
          <a:xfrm>
            <a:off x="848544" y="1700808"/>
            <a:ext cx="8263982" cy="4149080"/>
          </a:xfrm>
          <a:prstGeom prst="rect">
            <a:avLst/>
          </a:prstGeom>
          <a:noFill/>
          <a:ln w="9525">
            <a:noFill/>
            <a:miter lim="800000"/>
            <a:headEnd/>
            <a:tailEnd/>
          </a:ln>
        </p:spPr>
      </p:pic>
      <p:pic>
        <p:nvPicPr>
          <p:cNvPr id="3074" name="Picture 2"/>
          <p:cNvPicPr>
            <a:picLocks noChangeAspect="1" noChangeArrowheads="1"/>
          </p:cNvPicPr>
          <p:nvPr/>
        </p:nvPicPr>
        <p:blipFill>
          <a:blip r:embed="rId4"/>
          <a:srcRect t="13407" r="663" b="6250"/>
          <a:stretch>
            <a:fillRect/>
          </a:stretch>
        </p:blipFill>
        <p:spPr bwMode="auto">
          <a:xfrm>
            <a:off x="848545" y="2080551"/>
            <a:ext cx="8349511" cy="3796721"/>
          </a:xfrm>
          <a:prstGeom prst="rect">
            <a:avLst/>
          </a:prstGeom>
          <a:noFill/>
          <a:ln w="9525">
            <a:noFill/>
            <a:miter lim="800000"/>
            <a:headEnd/>
            <a:tailEnd/>
          </a:ln>
        </p:spPr>
      </p:pic>
      <p:sp>
        <p:nvSpPr>
          <p:cNvPr id="5" name="Téglalap 4"/>
          <p:cNvSpPr/>
          <p:nvPr/>
        </p:nvSpPr>
        <p:spPr>
          <a:xfrm>
            <a:off x="3728864" y="3068960"/>
            <a:ext cx="936104" cy="576064"/>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5"/>
          <a:srcRect t="4547" r="-444" b="6250"/>
          <a:stretch>
            <a:fillRect/>
          </a:stretch>
        </p:blipFill>
        <p:spPr bwMode="auto">
          <a:xfrm>
            <a:off x="848544" y="1700809"/>
            <a:ext cx="8461448" cy="4224814"/>
          </a:xfrm>
          <a:prstGeom prst="rect">
            <a:avLst/>
          </a:prstGeom>
          <a:noFill/>
          <a:ln w="9525">
            <a:noFill/>
            <a:miter lim="800000"/>
            <a:headEnd/>
            <a:tailEnd/>
          </a:ln>
        </p:spPr>
      </p:pic>
      <p:pic>
        <p:nvPicPr>
          <p:cNvPr id="5122" name="Picture 2"/>
          <p:cNvPicPr>
            <a:picLocks noChangeAspect="1" noChangeArrowheads="1"/>
          </p:cNvPicPr>
          <p:nvPr/>
        </p:nvPicPr>
        <p:blipFill>
          <a:blip r:embed="rId6"/>
          <a:srcRect t="13407" r="109" b="6250"/>
          <a:stretch>
            <a:fillRect/>
          </a:stretch>
        </p:blipFill>
        <p:spPr bwMode="auto">
          <a:xfrm>
            <a:off x="848544" y="2106924"/>
            <a:ext cx="8496944" cy="3842356"/>
          </a:xfrm>
          <a:prstGeom prst="rect">
            <a:avLst/>
          </a:prstGeom>
          <a:noFill/>
          <a:ln w="9525">
            <a:noFill/>
            <a:miter lim="800000"/>
            <a:headEnd/>
            <a:tailEnd/>
          </a:ln>
        </p:spPr>
      </p:pic>
      <p:pic>
        <p:nvPicPr>
          <p:cNvPr id="6146" name="Picture 2"/>
          <p:cNvPicPr>
            <a:picLocks noChangeAspect="1" noChangeArrowheads="1"/>
          </p:cNvPicPr>
          <p:nvPr/>
        </p:nvPicPr>
        <p:blipFill>
          <a:blip r:embed="rId7"/>
          <a:srcRect t="13407" r="109" b="6250"/>
          <a:stretch>
            <a:fillRect/>
          </a:stretch>
        </p:blipFill>
        <p:spPr bwMode="auto">
          <a:xfrm>
            <a:off x="848544" y="2103053"/>
            <a:ext cx="8496944" cy="384235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6" name="Shape 133">
            <a:extLst>
              <a:ext uri="{FF2B5EF4-FFF2-40B4-BE49-F238E27FC236}">
                <a16:creationId xmlns:a16="http://schemas.microsoft.com/office/drawing/2014/main" id="{DEA6DF31-A3BC-4D8D-AAEB-9AA2273F66C6}"/>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dirty="0"/>
              <a:t>Methodology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	</a:t>
            </a:r>
          </a:p>
          <a:p>
            <a:pPr marL="0" indent="0">
              <a:spcBef>
                <a:spcPts val="640"/>
              </a:spcBef>
              <a:buFont typeface="Arial"/>
              <a:buNone/>
            </a:pPr>
            <a:r>
              <a:rPr lang="en-GB" sz="2000" b="1" dirty="0"/>
              <a:t>		Field work in pilot areas</a:t>
            </a:r>
          </a:p>
          <a:p>
            <a:pPr marL="0" indent="0">
              <a:spcBef>
                <a:spcPts val="640"/>
              </a:spcBef>
              <a:buFont typeface="Arial"/>
              <a:buNone/>
            </a:pPr>
            <a:r>
              <a:rPr lang="en-GB" sz="2000" dirty="0"/>
              <a:t>			Embed data</a:t>
            </a:r>
          </a:p>
          <a:p>
            <a:pPr marL="0" indent="0">
              <a:spcBef>
                <a:spcPts val="640"/>
              </a:spcBef>
              <a:buFont typeface="Arial"/>
              <a:buNone/>
            </a:pPr>
            <a:r>
              <a:rPr lang="en-GB" sz="2000" dirty="0"/>
              <a:t>			To habitat suitability model 			</a:t>
            </a:r>
          </a:p>
          <a:p>
            <a:pPr marL="0" indent="0">
              <a:spcBef>
                <a:spcPts val="640"/>
              </a:spcBef>
              <a:buFont typeface="Arial"/>
              <a:buNone/>
            </a:pPr>
            <a:r>
              <a:rPr lang="en-GB" sz="2000" dirty="0"/>
              <a:t>			To CCIBIS.org			</a:t>
            </a:r>
          </a:p>
          <a:p>
            <a:pPr marL="0" indent="0">
              <a:spcBef>
                <a:spcPts val="640"/>
              </a:spcBef>
              <a:buFont typeface="Arial"/>
              <a:buNone/>
            </a:pPr>
            <a:r>
              <a:rPr lang="en-GB" sz="2000" dirty="0"/>
              <a:t>				</a:t>
            </a:r>
            <a:r>
              <a:rPr lang="hu-HU" sz="2000" dirty="0"/>
              <a:t>E</a:t>
            </a:r>
            <a:r>
              <a:rPr lang="en-GB" sz="2000" dirty="0" err="1"/>
              <a:t>mbed</a:t>
            </a:r>
            <a:r>
              <a:rPr lang="en-GB" sz="2000" dirty="0"/>
              <a:t> model to on-going processes</a:t>
            </a:r>
          </a:p>
          <a:p>
            <a:pPr marL="0" indent="0">
              <a:spcBef>
                <a:spcPts val="640"/>
              </a:spcBef>
              <a:buFont typeface="Arial"/>
              <a:buNone/>
            </a:pPr>
            <a:r>
              <a:rPr lang="en-GB" sz="2000" dirty="0"/>
              <a:t>					national spatial planning process</a:t>
            </a:r>
          </a:p>
          <a:p>
            <a:pPr marL="0" indent="0">
              <a:spcBef>
                <a:spcPts val="640"/>
              </a:spcBef>
              <a:buFont typeface="Arial"/>
              <a:buNone/>
            </a:pPr>
            <a:r>
              <a:rPr lang="en-GB" sz="2000" dirty="0"/>
              <a:t>					International strategic cooperation</a:t>
            </a:r>
          </a:p>
          <a:p>
            <a:pPr marL="0" indent="0">
              <a:spcBef>
                <a:spcPts val="640"/>
              </a:spcBef>
              <a:buFont typeface="Arial"/>
              <a:buNone/>
            </a:pPr>
            <a:r>
              <a:rPr lang="en-GB" sz="2000" dirty="0"/>
              <a:t>						 Support intersectoral communication</a:t>
            </a:r>
            <a:endParaRPr lang="hu-HU" sz="2000" dirty="0"/>
          </a:p>
          <a:p>
            <a:pPr marL="0" indent="0">
              <a:spcBef>
                <a:spcPts val="640"/>
              </a:spcBef>
              <a:buFont typeface="Arial"/>
              <a:buNone/>
            </a:pPr>
            <a:r>
              <a:rPr lang="hu-HU" sz="2000" dirty="0"/>
              <a:t>						</a:t>
            </a:r>
            <a:r>
              <a:rPr lang="hu-HU" sz="2000" dirty="0" err="1"/>
              <a:t>Meetings</a:t>
            </a:r>
            <a:r>
              <a:rPr lang="hu-HU" sz="2000" dirty="0"/>
              <a:t>, </a:t>
            </a:r>
            <a:r>
              <a:rPr lang="hu-HU" sz="2000" dirty="0" err="1"/>
              <a:t>learning</a:t>
            </a:r>
            <a:r>
              <a:rPr lang="hu-HU" sz="2000" dirty="0"/>
              <a:t> </a:t>
            </a:r>
            <a:r>
              <a:rPr lang="hu-HU" sz="2000" dirty="0" err="1"/>
              <a:t>package</a:t>
            </a:r>
            <a:r>
              <a:rPr lang="hu-HU" sz="2000" dirty="0"/>
              <a:t>, </a:t>
            </a:r>
            <a:r>
              <a:rPr lang="hu-HU" sz="2000" dirty="0" err="1"/>
              <a:t>strategy</a:t>
            </a:r>
            <a:endParaRPr lang="en-GB" sz="2000"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2" name="Téglalap 1">
            <a:extLst>
              <a:ext uri="{FF2B5EF4-FFF2-40B4-BE49-F238E27FC236}">
                <a16:creationId xmlns:a16="http://schemas.microsoft.com/office/drawing/2014/main" id="{31A4339E-EF32-469E-86EE-8BF9812F936C}"/>
              </a:ext>
            </a:extLst>
          </p:cNvPr>
          <p:cNvSpPr/>
          <p:nvPr/>
        </p:nvSpPr>
        <p:spPr>
          <a:xfrm>
            <a:off x="4574557" y="4915110"/>
            <a:ext cx="3955774" cy="82601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279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026" name="Picture 2" descr="G:\ConnectGreen_ver2\_2019\WP4\Maďarsko25-26_9_19\biotop_c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 y="1263176"/>
            <a:ext cx="8910639" cy="55948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682120" y="119442"/>
            <a:ext cx="4852280" cy="830997"/>
          </a:xfrm>
          <a:prstGeom prst="rect">
            <a:avLst/>
          </a:prstGeom>
        </p:spPr>
        <p:txBody>
          <a:bodyPr wrap="square">
            <a:spAutoFit/>
          </a:bodyPr>
          <a:lstStyle/>
          <a:p>
            <a:pPr algn="ctr" defTabSz="914418"/>
            <a:r>
              <a:rPr lang="cs-CZ" sz="2400" b="1" dirty="0" err="1">
                <a:solidFill>
                  <a:srgbClr val="92D050"/>
                </a:solidFill>
              </a:rPr>
              <a:t>Core</a:t>
            </a:r>
            <a:r>
              <a:rPr lang="cs-CZ" sz="2400" b="1" dirty="0">
                <a:solidFill>
                  <a:srgbClr val="92D050"/>
                </a:solidFill>
              </a:rPr>
              <a:t> </a:t>
            </a:r>
            <a:r>
              <a:rPr lang="cs-CZ" sz="2400" b="1" dirty="0" err="1">
                <a:solidFill>
                  <a:srgbClr val="92D050"/>
                </a:solidFill>
              </a:rPr>
              <a:t>ares</a:t>
            </a:r>
            <a:r>
              <a:rPr lang="cs-CZ" sz="2400" b="1" dirty="0">
                <a:solidFill>
                  <a:srgbClr val="92D050"/>
                </a:solidFill>
              </a:rPr>
              <a:t> </a:t>
            </a:r>
            <a:r>
              <a:rPr lang="cs-CZ" sz="2400" b="1" dirty="0"/>
              <a:t>/ </a:t>
            </a:r>
            <a:r>
              <a:rPr lang="cs-CZ" sz="2400" b="1" dirty="0" err="1">
                <a:solidFill>
                  <a:srgbClr val="FFC000"/>
                </a:solidFill>
              </a:rPr>
              <a:t>corridors</a:t>
            </a:r>
            <a:r>
              <a:rPr lang="cs-CZ" sz="2400" b="1" dirty="0"/>
              <a:t> / </a:t>
            </a:r>
            <a:r>
              <a:rPr lang="cs-CZ" sz="2400" b="1" dirty="0" err="1">
                <a:solidFill>
                  <a:srgbClr val="FF0000"/>
                </a:solidFill>
              </a:rPr>
              <a:t>critical</a:t>
            </a:r>
            <a:r>
              <a:rPr lang="cs-CZ" sz="2400" b="1" dirty="0">
                <a:solidFill>
                  <a:srgbClr val="FF0000"/>
                </a:solidFill>
              </a:rPr>
              <a:t> </a:t>
            </a:r>
            <a:r>
              <a:rPr lang="cs-CZ" sz="2400" b="1" dirty="0" err="1">
                <a:solidFill>
                  <a:srgbClr val="FF0000"/>
                </a:solidFill>
              </a:rPr>
              <a:t>zones</a:t>
            </a:r>
            <a:r>
              <a:rPr lang="cs-CZ" sz="2400" b="1" dirty="0">
                <a:solidFill>
                  <a:srgbClr val="FF0000"/>
                </a:solidFill>
              </a:rPr>
              <a:t> </a:t>
            </a:r>
            <a:r>
              <a:rPr lang="cs-CZ" sz="2400" b="1" dirty="0"/>
              <a:t>in CZ</a:t>
            </a:r>
          </a:p>
        </p:txBody>
      </p:sp>
      <p:cxnSp>
        <p:nvCxnSpPr>
          <p:cNvPr id="6" name="Přímá spojnice 5"/>
          <p:cNvCxnSpPr/>
          <p:nvPr/>
        </p:nvCxnSpPr>
        <p:spPr>
          <a:xfrm>
            <a:off x="614362" y="6527800"/>
            <a:ext cx="338139" cy="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952501" y="6298288"/>
            <a:ext cx="2044149" cy="430887"/>
          </a:xfrm>
          <a:prstGeom prst="rect">
            <a:avLst/>
          </a:prstGeom>
          <a:noFill/>
        </p:spPr>
        <p:txBody>
          <a:bodyPr wrap="none" rtlCol="0">
            <a:spAutoFit/>
          </a:bodyPr>
          <a:lstStyle/>
          <a:p>
            <a:pPr defTabSz="914418"/>
            <a:r>
              <a:rPr lang="cs-CZ" sz="1100" b="1" dirty="0" err="1"/>
              <a:t>Protected</a:t>
            </a:r>
            <a:r>
              <a:rPr lang="cs-CZ" sz="1100" b="1" dirty="0"/>
              <a:t> </a:t>
            </a:r>
            <a:r>
              <a:rPr lang="cs-CZ" sz="1100" b="1" dirty="0" err="1"/>
              <a:t>Landscape</a:t>
            </a:r>
            <a:r>
              <a:rPr lang="cs-CZ" sz="1100" b="1" dirty="0"/>
              <a:t> </a:t>
            </a:r>
            <a:r>
              <a:rPr lang="cs-CZ" sz="1100" b="1" dirty="0" err="1"/>
              <a:t>Areas</a:t>
            </a:r>
            <a:endParaRPr lang="cs-CZ" sz="1100" b="1" dirty="0"/>
          </a:p>
          <a:p>
            <a:pPr defTabSz="914418"/>
            <a:r>
              <a:rPr lang="cs-CZ" sz="1100" b="1" dirty="0" err="1"/>
              <a:t>National</a:t>
            </a:r>
            <a:r>
              <a:rPr lang="cs-CZ" sz="1100" b="1" dirty="0"/>
              <a:t> </a:t>
            </a:r>
            <a:r>
              <a:rPr lang="cs-CZ" sz="1100" b="1" dirty="0" err="1"/>
              <a:t>parks</a:t>
            </a:r>
            <a:endParaRPr lang="cs-CZ" sz="1100" b="1" dirty="0"/>
          </a:p>
        </p:txBody>
      </p:sp>
      <p:sp>
        <p:nvSpPr>
          <p:cNvPr id="2" name="TextovéPole 7">
            <a:extLst>
              <a:ext uri="{FF2B5EF4-FFF2-40B4-BE49-F238E27FC236}">
                <a16:creationId xmlns:a16="http://schemas.microsoft.com/office/drawing/2014/main" id="{325F227B-CBBF-4740-A80A-10CA70F2E80A}"/>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4219412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050" name="Picture 2" descr="G:\ConnectGreen_ver2\_2019\WP4\Maďarsko25-26_9_19\biotop_pilot_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01" y="19595"/>
            <a:ext cx="8893295" cy="6828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7">
            <a:extLst>
              <a:ext uri="{FF2B5EF4-FFF2-40B4-BE49-F238E27FC236}">
                <a16:creationId xmlns:a16="http://schemas.microsoft.com/office/drawing/2014/main" id="{0182A397-F5B9-4448-B42A-B9DC8FD73DAE}"/>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1516193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2" name="Obdélník 1"/>
          <p:cNvSpPr/>
          <p:nvPr/>
        </p:nvSpPr>
        <p:spPr>
          <a:xfrm>
            <a:off x="4168539" y="269918"/>
            <a:ext cx="3864544" cy="461665"/>
          </a:xfrm>
          <a:prstGeom prst="rect">
            <a:avLst/>
          </a:prstGeom>
        </p:spPr>
        <p:txBody>
          <a:bodyPr wrap="square">
            <a:spAutoFit/>
          </a:bodyPr>
          <a:lstStyle/>
          <a:p>
            <a:pPr defTabSz="914418"/>
            <a:r>
              <a:rPr lang="cs-CZ" sz="2400" b="1" dirty="0" err="1"/>
              <a:t>Critical</a:t>
            </a:r>
            <a:r>
              <a:rPr lang="cs-CZ" sz="2400" b="1" dirty="0"/>
              <a:t> </a:t>
            </a:r>
            <a:r>
              <a:rPr lang="cs-CZ" sz="2400" b="1" dirty="0" err="1"/>
              <a:t>zones</a:t>
            </a:r>
            <a:r>
              <a:rPr lang="cs-CZ" sz="2400" b="1" dirty="0"/>
              <a:t> </a:t>
            </a:r>
            <a:r>
              <a:rPr lang="cs-CZ" sz="2400" b="1" dirty="0" err="1"/>
              <a:t>delineation</a:t>
            </a:r>
            <a:endParaRPr lang="cs-CZ" sz="2400" b="1" dirty="0"/>
          </a:p>
        </p:txBody>
      </p:sp>
      <p:sp>
        <p:nvSpPr>
          <p:cNvPr id="3" name="Obdélník 2"/>
          <p:cNvSpPr/>
          <p:nvPr/>
        </p:nvSpPr>
        <p:spPr>
          <a:xfrm>
            <a:off x="5601575" y="1269448"/>
            <a:ext cx="3377848" cy="369332"/>
          </a:xfrm>
          <a:prstGeom prst="rect">
            <a:avLst/>
          </a:prstGeom>
        </p:spPr>
        <p:txBody>
          <a:bodyPr wrap="none">
            <a:spAutoFit/>
          </a:bodyPr>
          <a:lstStyle/>
          <a:p>
            <a:pPr defTabSz="914418"/>
            <a:r>
              <a:rPr lang="cs-CZ" sz="1800" b="1" dirty="0" err="1"/>
              <a:t>Critical</a:t>
            </a:r>
            <a:r>
              <a:rPr lang="cs-CZ" sz="1800" b="1" dirty="0"/>
              <a:t> </a:t>
            </a:r>
            <a:r>
              <a:rPr lang="cs-CZ" sz="1800" b="1" dirty="0" err="1"/>
              <a:t>zone</a:t>
            </a:r>
            <a:r>
              <a:rPr lang="cs-CZ" sz="1800" b="1" dirty="0"/>
              <a:t> </a:t>
            </a:r>
            <a:r>
              <a:rPr lang="cs-CZ" sz="1800" b="1" dirty="0" err="1"/>
              <a:t>within</a:t>
            </a:r>
            <a:r>
              <a:rPr lang="cs-CZ" sz="1800" b="1" dirty="0"/>
              <a:t> </a:t>
            </a:r>
            <a:r>
              <a:rPr lang="cs-CZ" sz="1800" b="1" dirty="0" err="1"/>
              <a:t>core</a:t>
            </a:r>
            <a:r>
              <a:rPr lang="cs-CZ" sz="1800" b="1" dirty="0"/>
              <a:t> area</a:t>
            </a:r>
            <a:endParaRPr lang="cs-CZ" sz="1800" dirty="0"/>
          </a:p>
        </p:txBody>
      </p:sp>
      <p:sp>
        <p:nvSpPr>
          <p:cNvPr id="8" name="Obdélník 7"/>
          <p:cNvSpPr/>
          <p:nvPr/>
        </p:nvSpPr>
        <p:spPr>
          <a:xfrm>
            <a:off x="659901" y="1278841"/>
            <a:ext cx="4275529" cy="369332"/>
          </a:xfrm>
          <a:prstGeom prst="rect">
            <a:avLst/>
          </a:prstGeom>
        </p:spPr>
        <p:txBody>
          <a:bodyPr wrap="none">
            <a:spAutoFit/>
          </a:bodyPr>
          <a:lstStyle/>
          <a:p>
            <a:pPr defTabSz="914418"/>
            <a:r>
              <a:rPr lang="cs-CZ" sz="1800" b="1" dirty="0" err="1"/>
              <a:t>Critical</a:t>
            </a:r>
            <a:r>
              <a:rPr lang="cs-CZ" sz="1800" b="1" dirty="0"/>
              <a:t> </a:t>
            </a:r>
            <a:r>
              <a:rPr lang="cs-CZ" sz="1800" b="1" dirty="0" err="1"/>
              <a:t>zone</a:t>
            </a:r>
            <a:r>
              <a:rPr lang="cs-CZ" sz="1800" b="1" dirty="0"/>
              <a:t> in </a:t>
            </a:r>
            <a:r>
              <a:rPr lang="cs-CZ" sz="1800" b="1" dirty="0" err="1"/>
              <a:t>the</a:t>
            </a:r>
            <a:r>
              <a:rPr lang="cs-CZ" sz="1800" b="1" dirty="0"/>
              <a:t> </a:t>
            </a:r>
            <a:r>
              <a:rPr lang="cs-CZ" sz="1800" b="1" dirty="0" err="1"/>
              <a:t>middle</a:t>
            </a:r>
            <a:r>
              <a:rPr lang="cs-CZ" sz="1800" b="1" dirty="0"/>
              <a:t> </a:t>
            </a:r>
            <a:r>
              <a:rPr lang="cs-CZ" sz="1800" b="1" dirty="0" err="1"/>
              <a:t>of</a:t>
            </a:r>
            <a:r>
              <a:rPr lang="cs-CZ" sz="1800" b="1" dirty="0"/>
              <a:t> </a:t>
            </a:r>
            <a:r>
              <a:rPr lang="cs-CZ" sz="1800" b="1" dirty="0" err="1"/>
              <a:t>corridor</a:t>
            </a:r>
            <a:endParaRPr lang="cs-CZ" sz="1800" dirty="0"/>
          </a:p>
        </p:txBody>
      </p:sp>
      <p:pic>
        <p:nvPicPr>
          <p:cNvPr id="3076" name="Picture 4" descr="G:\ConnectGreen_ver2\_2019\WP4\Maďarsko25-26_9_19\KM_korid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920" y="1719318"/>
            <a:ext cx="5109808" cy="51098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516781" y="1742175"/>
            <a:ext cx="1703672" cy="8951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6317375" y="1648172"/>
            <a:ext cx="1638708" cy="19564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7">
            <a:extLst>
              <a:ext uri="{FF2B5EF4-FFF2-40B4-BE49-F238E27FC236}">
                <a16:creationId xmlns:a16="http://schemas.microsoft.com/office/drawing/2014/main" id="{54051254-FB65-44C7-B7A1-78B3B5D0EB79}"/>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79149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5122" name="Picture 2" descr="G:\ConnectGreen_ver2\_2019\WP4\Maďarsko25-26_9_19\k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911" y="1281132"/>
            <a:ext cx="7375860" cy="5576869"/>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3749609" y="354816"/>
            <a:ext cx="4532010" cy="369332"/>
          </a:xfrm>
          <a:prstGeom prst="rect">
            <a:avLst/>
          </a:prstGeom>
        </p:spPr>
        <p:txBody>
          <a:bodyPr wrap="none">
            <a:spAutoFit/>
          </a:bodyPr>
          <a:lstStyle/>
          <a:p>
            <a:pPr defTabSz="914418"/>
            <a:r>
              <a:rPr lang="cs-CZ" sz="1800" b="1" dirty="0" err="1"/>
              <a:t>Critical</a:t>
            </a:r>
            <a:r>
              <a:rPr lang="cs-CZ" sz="1800" b="1" dirty="0"/>
              <a:t> </a:t>
            </a:r>
            <a:r>
              <a:rPr lang="cs-CZ" sz="1800" b="1" dirty="0" err="1"/>
              <a:t>zones</a:t>
            </a:r>
            <a:r>
              <a:rPr lang="cs-CZ" sz="1800" b="1" dirty="0"/>
              <a:t> in </a:t>
            </a:r>
            <a:r>
              <a:rPr lang="cs-CZ" sz="1800" b="1" dirty="0" err="1"/>
              <a:t>the</a:t>
            </a:r>
            <a:r>
              <a:rPr lang="cs-CZ" sz="1800" b="1" dirty="0"/>
              <a:t> </a:t>
            </a:r>
            <a:r>
              <a:rPr lang="cs-CZ" sz="1800" b="1" dirty="0" err="1"/>
              <a:t>middle</a:t>
            </a:r>
            <a:r>
              <a:rPr lang="cs-CZ" sz="1800" b="1" dirty="0"/>
              <a:t> </a:t>
            </a:r>
            <a:r>
              <a:rPr lang="cs-CZ" sz="1800" b="1" dirty="0" err="1"/>
              <a:t>of</a:t>
            </a:r>
            <a:r>
              <a:rPr lang="cs-CZ" sz="1800" b="1" dirty="0"/>
              <a:t> </a:t>
            </a:r>
            <a:r>
              <a:rPr lang="cs-CZ" sz="1800" b="1" dirty="0" err="1"/>
              <a:t>corridors</a:t>
            </a:r>
            <a:endParaRPr lang="cs-CZ" sz="1800" dirty="0"/>
          </a:p>
        </p:txBody>
      </p:sp>
      <p:sp>
        <p:nvSpPr>
          <p:cNvPr id="2" name="TextovéPole 7">
            <a:extLst>
              <a:ext uri="{FF2B5EF4-FFF2-40B4-BE49-F238E27FC236}">
                <a16:creationId xmlns:a16="http://schemas.microsoft.com/office/drawing/2014/main" id="{6FC4EAB4-FC70-419F-BA84-0F2D2338AAD7}"/>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2130964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6146" name="Picture 2" descr="G:\ConnectGreen_ver2\_2019\WP4\Maďarsko25-26_9_19\km_v_jadr_uze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168" y="1271416"/>
            <a:ext cx="6362299" cy="558658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8043" y="345423"/>
            <a:ext cx="3506088" cy="369332"/>
          </a:xfrm>
          <a:prstGeom prst="rect">
            <a:avLst/>
          </a:prstGeom>
        </p:spPr>
        <p:txBody>
          <a:bodyPr wrap="none">
            <a:spAutoFit/>
          </a:bodyPr>
          <a:lstStyle/>
          <a:p>
            <a:pPr defTabSz="914418"/>
            <a:r>
              <a:rPr lang="cs-CZ" sz="1800" b="1" dirty="0" err="1"/>
              <a:t>Critical</a:t>
            </a:r>
            <a:r>
              <a:rPr lang="cs-CZ" sz="1800" b="1" dirty="0"/>
              <a:t> </a:t>
            </a:r>
            <a:r>
              <a:rPr lang="cs-CZ" sz="1800" b="1" dirty="0" err="1"/>
              <a:t>zones</a:t>
            </a:r>
            <a:r>
              <a:rPr lang="cs-CZ" sz="1800" b="1" dirty="0"/>
              <a:t> </a:t>
            </a:r>
            <a:r>
              <a:rPr lang="cs-CZ" sz="1800" b="1" dirty="0" err="1"/>
              <a:t>within</a:t>
            </a:r>
            <a:r>
              <a:rPr lang="cs-CZ" sz="1800" b="1" dirty="0"/>
              <a:t> </a:t>
            </a:r>
            <a:r>
              <a:rPr lang="cs-CZ" sz="1800" b="1" dirty="0" err="1"/>
              <a:t>core</a:t>
            </a:r>
            <a:r>
              <a:rPr lang="cs-CZ" sz="1800" b="1" dirty="0"/>
              <a:t> area</a:t>
            </a:r>
            <a:endParaRPr lang="cs-CZ" sz="1800" dirty="0"/>
          </a:p>
        </p:txBody>
      </p:sp>
      <p:sp>
        <p:nvSpPr>
          <p:cNvPr id="2" name="TextovéPole 7">
            <a:extLst>
              <a:ext uri="{FF2B5EF4-FFF2-40B4-BE49-F238E27FC236}">
                <a16:creationId xmlns:a16="http://schemas.microsoft.com/office/drawing/2014/main" id="{271790D5-E9B5-4776-A4CE-B7874FE49999}"/>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314083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923925" y="983456"/>
            <a:ext cx="8229600" cy="1143000"/>
          </a:xfrm>
        </p:spPr>
        <p:txBody>
          <a:bodyPr/>
          <a:lstStyle/>
          <a:p>
            <a:r>
              <a:rPr lang="hu-HU" altLang="de-DE" dirty="0"/>
              <a:t>Grey </a:t>
            </a:r>
            <a:r>
              <a:rPr lang="hu-HU" altLang="de-DE" dirty="0" err="1"/>
              <a:t>infrastructure</a:t>
            </a:r>
            <a:r>
              <a:rPr lang="hu-HU" altLang="de-DE" dirty="0"/>
              <a:t> </a:t>
            </a:r>
            <a:r>
              <a:rPr lang="hu-HU" altLang="de-DE" sz="1350" dirty="0"/>
              <a:t>©</a:t>
            </a:r>
            <a:r>
              <a:rPr lang="hu-HU" altLang="de-DE" sz="1500" dirty="0" err="1"/>
              <a:t>ResourceWatch</a:t>
            </a:r>
            <a:endParaRPr lang="en-GB" altLang="de-DE" sz="1500" dirty="0"/>
          </a:p>
        </p:txBody>
      </p:sp>
      <p:pic>
        <p:nvPicPr>
          <p:cNvPr id="7171" name="Inhaltsplatzhalter 2"/>
          <p:cNvPicPr>
            <a:picLocks noGrp="1" noChangeAspect="1"/>
          </p:cNvPicPr>
          <p:nvPr>
            <p:ph idx="1"/>
          </p:nvPr>
        </p:nvPicPr>
        <p:blipFill>
          <a:blip r:embed="rId3"/>
          <a:srcRect/>
          <a:stretch>
            <a:fillRect/>
          </a:stretch>
        </p:blipFill>
        <p:spPr>
          <a:xfrm>
            <a:off x="3810000" y="3014662"/>
            <a:ext cx="2457450" cy="1843088"/>
          </a:xfrm>
        </p:spPr>
      </p:pic>
      <p:sp>
        <p:nvSpPr>
          <p:cNvPr id="6" name="Rectangle 3"/>
          <p:cNvSpPr txBox="1">
            <a:spLocks noChangeArrowheads="1"/>
          </p:cNvSpPr>
          <p:nvPr/>
        </p:nvSpPr>
        <p:spPr bwMode="auto">
          <a:xfrm>
            <a:off x="1524000" y="4743450"/>
            <a:ext cx="6858000" cy="628650"/>
          </a:xfrm>
          <a:prstGeom prst="rect">
            <a:avLst/>
          </a:prstGeom>
          <a:noFill/>
          <a:ln w="9525">
            <a:noFill/>
            <a:miter lim="800000"/>
            <a:headEnd/>
            <a:tailEnd/>
          </a:ln>
        </p:spPr>
        <p:txBody>
          <a:bodyPr/>
          <a:lstStyle/>
          <a:p>
            <a:pPr algn="ctr" defTabSz="685814">
              <a:spcBef>
                <a:spcPct val="20000"/>
              </a:spcBef>
              <a:defRPr/>
            </a:pPr>
            <a:r>
              <a:rPr lang="en-US" altLang="de-DE" sz="2700" dirty="0">
                <a:sym typeface="Arial" charset="0"/>
              </a:rPr>
              <a:t>Green Infrastructure vs. </a:t>
            </a:r>
            <a:r>
              <a:rPr lang="en-US" altLang="de-DE" sz="2700" dirty="0" err="1">
                <a:sym typeface="Arial" charset="0"/>
              </a:rPr>
              <a:t>Gre</a:t>
            </a:r>
            <a:r>
              <a:rPr lang="hu-HU" altLang="de-DE" sz="2700" dirty="0">
                <a:sym typeface="Arial" charset="0"/>
              </a:rPr>
              <a:t>y </a:t>
            </a:r>
            <a:r>
              <a:rPr lang="hu-HU" altLang="de-DE" sz="2700" dirty="0" err="1">
                <a:sym typeface="Arial" charset="0"/>
              </a:rPr>
              <a:t>Infrastructure</a:t>
            </a:r>
            <a:endParaRPr lang="en-US" altLang="de-DE" sz="2700" dirty="0"/>
          </a:p>
        </p:txBody>
      </p:sp>
      <p:pic>
        <p:nvPicPr>
          <p:cNvPr id="7173" name="Picture 2"/>
          <p:cNvPicPr>
            <a:picLocks noChangeAspect="1" noChangeArrowheads="1"/>
          </p:cNvPicPr>
          <p:nvPr/>
        </p:nvPicPr>
        <p:blipFill>
          <a:blip r:embed="rId4"/>
          <a:srcRect l="9956" t="29167" r="13324" b="6250"/>
          <a:stretch>
            <a:fillRect/>
          </a:stretch>
        </p:blipFill>
        <p:spPr bwMode="auto">
          <a:xfrm>
            <a:off x="398730" y="2126456"/>
            <a:ext cx="9108539" cy="4310744"/>
          </a:xfrm>
          <a:prstGeom prst="rect">
            <a:avLst/>
          </a:prstGeom>
          <a:noFill/>
          <a:ln w="9525">
            <a:noFill/>
            <a:miter lim="800000"/>
            <a:headEnd/>
            <a:tailEnd/>
          </a:ln>
        </p:spPr>
      </p:pic>
    </p:spTree>
    <p:extLst>
      <p:ext uri="{BB962C8B-B14F-4D97-AF65-F5344CB8AC3E}">
        <p14:creationId xmlns:p14="http://schemas.microsoft.com/office/powerpoint/2010/main" val="2925309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2" name="Obdélník 1"/>
          <p:cNvSpPr/>
          <p:nvPr/>
        </p:nvSpPr>
        <p:spPr>
          <a:xfrm>
            <a:off x="4602480" y="250668"/>
            <a:ext cx="3366805" cy="461665"/>
          </a:xfrm>
          <a:prstGeom prst="rect">
            <a:avLst/>
          </a:prstGeom>
        </p:spPr>
        <p:txBody>
          <a:bodyPr wrap="square">
            <a:spAutoFit/>
          </a:bodyPr>
          <a:lstStyle/>
          <a:p>
            <a:pPr defTabSz="914418"/>
            <a:r>
              <a:rPr lang="cs-CZ" sz="2400" b="1" dirty="0" err="1"/>
              <a:t>Road</a:t>
            </a:r>
            <a:r>
              <a:rPr lang="cs-CZ" sz="2400" b="1" dirty="0"/>
              <a:t> I/11 + </a:t>
            </a:r>
            <a:r>
              <a:rPr lang="cs-CZ" sz="2400" b="1" dirty="0" err="1"/>
              <a:t>Railway</a:t>
            </a:r>
            <a:endParaRPr lang="cs-CZ" sz="2400" b="1" dirty="0"/>
          </a:p>
        </p:txBody>
      </p:sp>
      <p:pic>
        <p:nvPicPr>
          <p:cNvPr id="4098" name="Picture 2" descr="G:\ConnectGreen_ver2\_2019\WP4\Maďarsko25-26_9_19\hran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62" y="1147506"/>
            <a:ext cx="6718434" cy="572694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D:\JOSEF\Kriticka_mista\Foto\2015_05_KM_Beskydy_Strnad\Beskydy_KM\Resampled\P1150685.JPG"/>
          <p:cNvPicPr/>
          <p:nvPr/>
        </p:nvPicPr>
        <p:blipFill>
          <a:blip r:embed="rId4"/>
          <a:srcRect/>
          <a:stretch>
            <a:fillRect/>
          </a:stretch>
        </p:blipFill>
        <p:spPr bwMode="auto">
          <a:xfrm>
            <a:off x="6714425" y="1742172"/>
            <a:ext cx="2509720" cy="1883795"/>
          </a:xfrm>
          <a:prstGeom prst="rect">
            <a:avLst/>
          </a:prstGeom>
          <a:noFill/>
          <a:ln w="9525" cmpd="sng">
            <a:solidFill>
              <a:srgbClr val="000000"/>
            </a:solidFill>
            <a:miter lim="800000"/>
            <a:headEnd/>
            <a:tailEnd/>
          </a:ln>
          <a:effectLst/>
        </p:spPr>
      </p:pic>
      <p:pic>
        <p:nvPicPr>
          <p:cNvPr id="8" name="Obrázek 7" descr="D:\JOSEF\Kriticka_mista\Foto\2015_05_KM_Beskydy_Strnad\Beskydy_KM\Resampled\P1150702.JPG"/>
          <p:cNvPicPr/>
          <p:nvPr/>
        </p:nvPicPr>
        <p:blipFill>
          <a:blip r:embed="rId5"/>
          <a:srcRect/>
          <a:stretch>
            <a:fillRect/>
          </a:stretch>
        </p:blipFill>
        <p:spPr bwMode="auto">
          <a:xfrm>
            <a:off x="6864853" y="4655806"/>
            <a:ext cx="2509720" cy="1795111"/>
          </a:xfrm>
          <a:prstGeom prst="rect">
            <a:avLst/>
          </a:prstGeom>
          <a:noFill/>
          <a:ln w="9525" cmpd="sng">
            <a:solidFill>
              <a:srgbClr val="000000"/>
            </a:solidFill>
            <a:miter lim="800000"/>
            <a:headEnd/>
            <a:tailEnd/>
          </a:ln>
          <a:effectLst/>
        </p:spPr>
      </p:pic>
      <p:cxnSp>
        <p:nvCxnSpPr>
          <p:cNvPr id="9" name="Přímá spojnice se šipkou 8"/>
          <p:cNvCxnSpPr/>
          <p:nvPr/>
        </p:nvCxnSpPr>
        <p:spPr>
          <a:xfrm flipH="1">
            <a:off x="5030005" y="3503597"/>
            <a:ext cx="3089708" cy="1626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flipV="1">
            <a:off x="4602481" y="5524901"/>
            <a:ext cx="2843463" cy="529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ovéPole 7">
            <a:extLst>
              <a:ext uri="{FF2B5EF4-FFF2-40B4-BE49-F238E27FC236}">
                <a16:creationId xmlns:a16="http://schemas.microsoft.com/office/drawing/2014/main" id="{76D51E7A-0A12-4190-B238-DC768448BEE3}"/>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4251252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20485" name="Picture 5" descr="G:\ConnectGreen_ver2\_2019\WP3\meeting Vsetín\kuncice_p_ondre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0"/>
            <a:ext cx="6772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182151" y="1194636"/>
            <a:ext cx="2279791" cy="584775"/>
          </a:xfrm>
          <a:prstGeom prst="rect">
            <a:avLst/>
          </a:prstGeom>
        </p:spPr>
        <p:txBody>
          <a:bodyPr wrap="none">
            <a:spAutoFit/>
          </a:bodyPr>
          <a:lstStyle/>
          <a:p>
            <a:pPr defTabSz="914418"/>
            <a:r>
              <a:rPr lang="cs-CZ" sz="3200" b="1" dirty="0"/>
              <a:t>Settlement</a:t>
            </a:r>
          </a:p>
        </p:txBody>
      </p:sp>
      <p:pic>
        <p:nvPicPr>
          <p:cNvPr id="4" name="Picture 2" descr="https://coreybradshaw.files.wordpress.com/2017/04/dfdfb57b8eb1f79f481e1f4d659396b9.jpg?w=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260" y="4812632"/>
            <a:ext cx="2625682" cy="1771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7">
            <a:extLst>
              <a:ext uri="{FF2B5EF4-FFF2-40B4-BE49-F238E27FC236}">
                <a16:creationId xmlns:a16="http://schemas.microsoft.com/office/drawing/2014/main" id="{AFF1E8FB-EEC9-4C89-A6FC-61F6DCF3191D}"/>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291892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23554" name="Picture 2" descr="G:\ConnectGreen_ver2\_2019\WP3\meeting Vsetín\klimkov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19458"/>
            <a:ext cx="5258252" cy="4978072"/>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H:\VaV_migrace\Mapování_koridorů\BESKYDY_OSTRAVSKO-9-14_09_09\Ostravsko\13_09_09\bod_KLIMK\DSC_05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880" y="1048388"/>
            <a:ext cx="4637121" cy="31045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436364" y="197725"/>
            <a:ext cx="2667718" cy="461665"/>
          </a:xfrm>
          <a:prstGeom prst="rect">
            <a:avLst/>
          </a:prstGeom>
        </p:spPr>
        <p:txBody>
          <a:bodyPr wrap="none">
            <a:spAutoFit/>
          </a:bodyPr>
          <a:lstStyle/>
          <a:p>
            <a:pPr defTabSz="914418"/>
            <a:r>
              <a:rPr lang="cs-CZ" sz="2400" b="1" dirty="0" err="1"/>
              <a:t>Forest</a:t>
            </a:r>
            <a:r>
              <a:rPr lang="cs-CZ" sz="2400" b="1" dirty="0"/>
              <a:t> free </a:t>
            </a:r>
            <a:r>
              <a:rPr lang="cs-CZ" sz="2400" b="1" dirty="0" err="1"/>
              <a:t>areas</a:t>
            </a:r>
            <a:endParaRPr lang="cs-CZ" sz="2400" b="1" dirty="0"/>
          </a:p>
        </p:txBody>
      </p:sp>
      <p:cxnSp>
        <p:nvCxnSpPr>
          <p:cNvPr id="4" name="Přímá spojnice se šipkou 3"/>
          <p:cNvCxnSpPr/>
          <p:nvPr/>
        </p:nvCxnSpPr>
        <p:spPr>
          <a:xfrm flipH="1">
            <a:off x="3297455" y="2444818"/>
            <a:ext cx="3503596" cy="1905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ovéPole 7">
            <a:extLst>
              <a:ext uri="{FF2B5EF4-FFF2-40B4-BE49-F238E27FC236}">
                <a16:creationId xmlns:a16="http://schemas.microsoft.com/office/drawing/2014/main" id="{95BB8A7F-A7F7-489F-B3DF-714EB89A6D3F}"/>
              </a:ext>
            </a:extLst>
          </p:cNvPr>
          <p:cNvSpPr txBox="1"/>
          <p:nvPr/>
        </p:nvSpPr>
        <p:spPr>
          <a:xfrm>
            <a:off x="7671093" y="6464477"/>
            <a:ext cx="2234907" cy="400110"/>
          </a:xfrm>
          <a:prstGeom prst="rect">
            <a:avLst/>
          </a:prstGeom>
          <a:noFill/>
        </p:spPr>
        <p:txBody>
          <a:bodyPr wrap="none" rtlCol="0">
            <a:spAutoFit/>
          </a:bodyPr>
          <a:lstStyle/>
          <a:p>
            <a:pPr defTabSz="914418"/>
            <a:r>
              <a:rPr lang="cs-CZ" sz="2000" b="1" dirty="0"/>
              <a:t>By Martin Strnad</a:t>
            </a:r>
          </a:p>
        </p:txBody>
      </p:sp>
    </p:spTree>
    <p:extLst>
      <p:ext uri="{BB962C8B-B14F-4D97-AF65-F5344CB8AC3E}">
        <p14:creationId xmlns:p14="http://schemas.microsoft.com/office/powerpoint/2010/main" val="167622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1" y="1340285"/>
            <a:ext cx="9250470" cy="688932"/>
          </a:xfrm>
          <a:prstGeom prst="rect">
            <a:avLst/>
          </a:prstGeom>
        </p:spPr>
        <p:txBody>
          <a:bodyPr spcFirstLastPara="1" wrap="square" lIns="91425" tIns="91425" rIns="91425" bIns="91425" anchor="ctr" anchorCtr="0">
            <a:noAutofit/>
          </a:bodyPr>
          <a:lstStyle/>
          <a:p>
            <a:r>
              <a:rPr lang="hu-HU" sz="4400" dirty="0" err="1"/>
              <a:t>Flowchart</a:t>
            </a:r>
            <a:r>
              <a:rPr lang="en-GB" sz="4400" dirty="0"/>
              <a:t> </a:t>
            </a:r>
            <a:r>
              <a:rPr lang="hu-HU" sz="4400" dirty="0"/>
              <a:t>of</a:t>
            </a:r>
            <a:r>
              <a:rPr lang="en-GB" sz="4400" dirty="0"/>
              <a:t> </a:t>
            </a:r>
            <a:r>
              <a:rPr lang="en-GB" sz="4400" dirty="0" err="1"/>
              <a:t>ConnectGreen</a:t>
            </a:r>
            <a:r>
              <a:rPr lang="en-GB" sz="4400" dirty="0"/>
              <a:t> Project</a:t>
            </a:r>
          </a:p>
        </p:txBody>
      </p:sp>
      <p:sp>
        <p:nvSpPr>
          <p:cNvPr id="6" name="Shape 133">
            <a:extLst>
              <a:ext uri="{FF2B5EF4-FFF2-40B4-BE49-F238E27FC236}">
                <a16:creationId xmlns:a16="http://schemas.microsoft.com/office/drawing/2014/main" id="{DEA6DF31-A3BC-4D8D-AAEB-9AA2273F66C6}"/>
              </a:ext>
            </a:extLst>
          </p:cNvPr>
          <p:cNvSpPr txBox="1">
            <a:spLocks/>
          </p:cNvSpPr>
          <p:nvPr/>
        </p:nvSpPr>
        <p:spPr>
          <a:xfrm>
            <a:off x="0" y="2179527"/>
            <a:ext cx="9905999" cy="4210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4480" b="0" i="0" u="none" strike="noStrike" cap="none">
                <a:solidFill>
                  <a:srgbClr val="254AA5"/>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3920" b="0" i="0" u="none" strike="noStrike" cap="none">
                <a:solidFill>
                  <a:srgbClr val="254AA5"/>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3359" b="0" i="0" u="none" strike="noStrike" cap="none">
                <a:solidFill>
                  <a:srgbClr val="254AA5"/>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800" b="0" i="0" u="none" strike="noStrike" cap="none">
                <a:solidFill>
                  <a:srgbClr val="254AA5"/>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9pPr>
          </a:lstStyle>
          <a:p>
            <a:pPr marL="0" indent="0">
              <a:lnSpc>
                <a:spcPct val="90000"/>
              </a:lnSpc>
              <a:spcBef>
                <a:spcPts val="520"/>
              </a:spcBef>
              <a:buSzPts val="1100"/>
              <a:buFont typeface="Arial"/>
              <a:buNone/>
            </a:pPr>
            <a:r>
              <a:rPr lang="en-GB" sz="2000" dirty="0"/>
              <a:t>Methodology for field work </a:t>
            </a:r>
            <a:endParaRPr lang="hu-HU" sz="2000" dirty="0"/>
          </a:p>
          <a:p>
            <a:pPr marL="0" indent="0">
              <a:lnSpc>
                <a:spcPct val="90000"/>
              </a:lnSpc>
              <a:spcBef>
                <a:spcPts val="520"/>
              </a:spcBef>
              <a:buSzPts val="1100"/>
              <a:buFont typeface="Arial"/>
              <a:buNone/>
            </a:pPr>
            <a:r>
              <a:rPr lang="hu-HU" sz="2000" b="1" dirty="0"/>
              <a:t>	</a:t>
            </a:r>
            <a:r>
              <a:rPr lang="en-GB" sz="2000" b="1" dirty="0"/>
              <a:t>Monitoring &amp; data collection	</a:t>
            </a:r>
          </a:p>
          <a:p>
            <a:pPr marL="0" indent="0">
              <a:spcBef>
                <a:spcPts val="640"/>
              </a:spcBef>
              <a:buFont typeface="Arial"/>
              <a:buNone/>
            </a:pPr>
            <a:r>
              <a:rPr lang="en-GB" sz="2000" b="1" dirty="0"/>
              <a:t>		Field work in pilot areas</a:t>
            </a:r>
          </a:p>
          <a:p>
            <a:pPr marL="0" indent="0">
              <a:spcBef>
                <a:spcPts val="640"/>
              </a:spcBef>
              <a:buFont typeface="Arial"/>
              <a:buNone/>
            </a:pPr>
            <a:r>
              <a:rPr lang="en-GB" sz="2000" dirty="0"/>
              <a:t>			Embed data</a:t>
            </a:r>
          </a:p>
          <a:p>
            <a:pPr marL="0" indent="0">
              <a:spcBef>
                <a:spcPts val="640"/>
              </a:spcBef>
              <a:buFont typeface="Arial"/>
              <a:buNone/>
            </a:pPr>
            <a:r>
              <a:rPr lang="en-GB" sz="2000" dirty="0"/>
              <a:t>			To habitat suitability model 			</a:t>
            </a:r>
          </a:p>
          <a:p>
            <a:pPr marL="0" indent="0">
              <a:spcBef>
                <a:spcPts val="640"/>
              </a:spcBef>
              <a:buFont typeface="Arial"/>
              <a:buNone/>
            </a:pPr>
            <a:r>
              <a:rPr lang="en-GB" sz="2000" dirty="0"/>
              <a:t>			To CCIBIS.org			</a:t>
            </a:r>
          </a:p>
          <a:p>
            <a:pPr marL="0" indent="0">
              <a:spcBef>
                <a:spcPts val="640"/>
              </a:spcBef>
              <a:buFont typeface="Arial"/>
              <a:buNone/>
            </a:pPr>
            <a:r>
              <a:rPr lang="en-GB" sz="2000" dirty="0"/>
              <a:t>				</a:t>
            </a:r>
            <a:r>
              <a:rPr lang="hu-HU" sz="2000" dirty="0"/>
              <a:t>E</a:t>
            </a:r>
            <a:r>
              <a:rPr lang="en-GB" sz="2000" dirty="0" err="1"/>
              <a:t>mbed</a:t>
            </a:r>
            <a:r>
              <a:rPr lang="en-GB" sz="2000" dirty="0"/>
              <a:t> model to on-going processes</a:t>
            </a:r>
          </a:p>
          <a:p>
            <a:pPr marL="0" indent="0">
              <a:spcBef>
                <a:spcPts val="640"/>
              </a:spcBef>
              <a:buFont typeface="Arial"/>
              <a:buNone/>
            </a:pPr>
            <a:r>
              <a:rPr lang="en-GB" sz="2000" dirty="0"/>
              <a:t>					national spatial planning process</a:t>
            </a:r>
          </a:p>
          <a:p>
            <a:pPr marL="0" indent="0">
              <a:spcBef>
                <a:spcPts val="640"/>
              </a:spcBef>
              <a:buFont typeface="Arial"/>
              <a:buNone/>
            </a:pPr>
            <a:r>
              <a:rPr lang="en-GB" sz="2000" dirty="0"/>
              <a:t>					International strategic cooperation</a:t>
            </a:r>
          </a:p>
          <a:p>
            <a:pPr marL="0" indent="0">
              <a:spcBef>
                <a:spcPts val="640"/>
              </a:spcBef>
              <a:buFont typeface="Arial"/>
              <a:buNone/>
            </a:pPr>
            <a:r>
              <a:rPr lang="en-GB" sz="2000" dirty="0"/>
              <a:t>						 Support intersectoral communication</a:t>
            </a:r>
            <a:endParaRPr lang="hu-HU" sz="2000" dirty="0"/>
          </a:p>
          <a:p>
            <a:pPr marL="0" indent="0">
              <a:spcBef>
                <a:spcPts val="640"/>
              </a:spcBef>
              <a:buFont typeface="Arial"/>
              <a:buNone/>
            </a:pPr>
            <a:r>
              <a:rPr lang="hu-HU" sz="2000" dirty="0"/>
              <a:t>						</a:t>
            </a:r>
            <a:r>
              <a:rPr lang="hu-HU" sz="2000" dirty="0" err="1"/>
              <a:t>Meetings</a:t>
            </a:r>
            <a:r>
              <a:rPr lang="hu-HU" sz="2000" dirty="0"/>
              <a:t>, </a:t>
            </a:r>
            <a:r>
              <a:rPr lang="hu-HU" sz="2000" dirty="0" err="1"/>
              <a:t>learning</a:t>
            </a:r>
            <a:r>
              <a:rPr lang="hu-HU" sz="2000" dirty="0"/>
              <a:t> </a:t>
            </a:r>
            <a:r>
              <a:rPr lang="hu-HU" sz="2000" dirty="0" err="1"/>
              <a:t>package</a:t>
            </a:r>
            <a:r>
              <a:rPr lang="hu-HU" sz="2000" dirty="0"/>
              <a:t>, </a:t>
            </a:r>
            <a:r>
              <a:rPr lang="hu-HU" sz="2000" dirty="0" err="1"/>
              <a:t>strategy</a:t>
            </a:r>
            <a:endParaRPr lang="en-GB" sz="2000" dirty="0"/>
          </a:p>
          <a:p>
            <a:pPr marL="0" indent="0">
              <a:spcBef>
                <a:spcPts val="640"/>
              </a:spcBef>
              <a:buFont typeface="Arial"/>
              <a:buNone/>
            </a:pPr>
            <a:r>
              <a:rPr lang="en-GB" sz="2000" b="1" dirty="0"/>
              <a:t>						</a:t>
            </a:r>
          </a:p>
          <a:p>
            <a:pPr marL="0" indent="0">
              <a:spcBef>
                <a:spcPts val="640"/>
              </a:spcBef>
              <a:buFont typeface="Arial"/>
              <a:buNone/>
            </a:pPr>
            <a:r>
              <a:rPr lang="en-GB" sz="2000" b="1" dirty="0"/>
              <a:t>							</a:t>
            </a:r>
          </a:p>
        </p:txBody>
      </p:sp>
      <p:sp>
        <p:nvSpPr>
          <p:cNvPr id="2" name="Téglalap 1">
            <a:extLst>
              <a:ext uri="{FF2B5EF4-FFF2-40B4-BE49-F238E27FC236}">
                <a16:creationId xmlns:a16="http://schemas.microsoft.com/office/drawing/2014/main" id="{31A4339E-EF32-469E-86EE-8BF9812F936C}"/>
              </a:ext>
            </a:extLst>
          </p:cNvPr>
          <p:cNvSpPr/>
          <p:nvPr/>
        </p:nvSpPr>
        <p:spPr>
          <a:xfrm>
            <a:off x="5554271" y="5594385"/>
            <a:ext cx="3955774" cy="82601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5361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spTree>
    <p:extLst>
      <p:ext uri="{BB962C8B-B14F-4D97-AF65-F5344CB8AC3E}">
        <p14:creationId xmlns:p14="http://schemas.microsoft.com/office/powerpoint/2010/main" val="1948911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7" name="Kép 6">
            <a:extLst>
              <a:ext uri="{FF2B5EF4-FFF2-40B4-BE49-F238E27FC236}">
                <a16:creationId xmlns:a16="http://schemas.microsoft.com/office/drawing/2014/main" id="{8CBCD83E-BEC3-4FA7-9B1F-9CC6F71BF974}"/>
              </a:ext>
            </a:extLst>
          </p:cNvPr>
          <p:cNvPicPr>
            <a:picLocks noChangeAspect="1"/>
          </p:cNvPicPr>
          <p:nvPr/>
        </p:nvPicPr>
        <p:blipFill>
          <a:blip r:embed="rId3"/>
          <a:stretch>
            <a:fillRect/>
          </a:stretch>
        </p:blipFill>
        <p:spPr>
          <a:xfrm>
            <a:off x="4953000" y="2047195"/>
            <a:ext cx="4569822" cy="2570525"/>
          </a:xfrm>
          <a:prstGeom prst="rect">
            <a:avLst/>
          </a:prstGeom>
        </p:spPr>
      </p:pic>
    </p:spTree>
    <p:extLst>
      <p:ext uri="{BB962C8B-B14F-4D97-AF65-F5344CB8AC3E}">
        <p14:creationId xmlns:p14="http://schemas.microsoft.com/office/powerpoint/2010/main" val="3841197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7" name="Kép 6">
            <a:extLst>
              <a:ext uri="{FF2B5EF4-FFF2-40B4-BE49-F238E27FC236}">
                <a16:creationId xmlns:a16="http://schemas.microsoft.com/office/drawing/2014/main" id="{8CBCD83E-BEC3-4FA7-9B1F-9CC6F71BF974}"/>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3" name="Kép 2">
            <a:extLst>
              <a:ext uri="{FF2B5EF4-FFF2-40B4-BE49-F238E27FC236}">
                <a16:creationId xmlns:a16="http://schemas.microsoft.com/office/drawing/2014/main" id="{BE77B51C-DF14-4F16-8083-499C8A2C2885}"/>
              </a:ext>
            </a:extLst>
          </p:cNvPr>
          <p:cNvPicPr>
            <a:picLocks noChangeAspect="1"/>
          </p:cNvPicPr>
          <p:nvPr/>
        </p:nvPicPr>
        <p:blipFill>
          <a:blip r:embed="rId4"/>
          <a:stretch>
            <a:fillRect/>
          </a:stretch>
        </p:blipFill>
        <p:spPr>
          <a:xfrm>
            <a:off x="1670968" y="2985618"/>
            <a:ext cx="5173990" cy="3449327"/>
          </a:xfrm>
          <a:prstGeom prst="rect">
            <a:avLst/>
          </a:prstGeom>
        </p:spPr>
      </p:pic>
    </p:spTree>
    <p:extLst>
      <p:ext uri="{BB962C8B-B14F-4D97-AF65-F5344CB8AC3E}">
        <p14:creationId xmlns:p14="http://schemas.microsoft.com/office/powerpoint/2010/main" val="3558599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7" name="Kép 6">
            <a:extLst>
              <a:ext uri="{FF2B5EF4-FFF2-40B4-BE49-F238E27FC236}">
                <a16:creationId xmlns:a16="http://schemas.microsoft.com/office/drawing/2014/main" id="{ADA5E82B-EAD8-48A2-B855-F81F56C2C860}"/>
              </a:ext>
            </a:extLst>
          </p:cNvPr>
          <p:cNvPicPr>
            <a:picLocks noChangeAspect="1"/>
          </p:cNvPicPr>
          <p:nvPr/>
        </p:nvPicPr>
        <p:blipFill>
          <a:blip r:embed="rId4"/>
          <a:stretch>
            <a:fillRect/>
          </a:stretch>
        </p:blipFill>
        <p:spPr>
          <a:xfrm>
            <a:off x="1670968" y="2985618"/>
            <a:ext cx="5173990" cy="3449327"/>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5"/>
          <a:stretch>
            <a:fillRect/>
          </a:stretch>
        </p:blipFill>
        <p:spPr>
          <a:xfrm>
            <a:off x="4732010" y="3900057"/>
            <a:ext cx="4952999" cy="2786062"/>
          </a:xfrm>
          <a:prstGeom prst="rect">
            <a:avLst/>
          </a:prstGeom>
        </p:spPr>
      </p:pic>
    </p:spTree>
    <p:extLst>
      <p:ext uri="{BB962C8B-B14F-4D97-AF65-F5344CB8AC3E}">
        <p14:creationId xmlns:p14="http://schemas.microsoft.com/office/powerpoint/2010/main" val="2783483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7" name="Kép 6">
            <a:extLst>
              <a:ext uri="{FF2B5EF4-FFF2-40B4-BE49-F238E27FC236}">
                <a16:creationId xmlns:a16="http://schemas.microsoft.com/office/drawing/2014/main" id="{ADA5E82B-EAD8-48A2-B855-F81F56C2C860}"/>
              </a:ext>
            </a:extLst>
          </p:cNvPr>
          <p:cNvPicPr>
            <a:picLocks noChangeAspect="1"/>
          </p:cNvPicPr>
          <p:nvPr/>
        </p:nvPicPr>
        <p:blipFill>
          <a:blip r:embed="rId4"/>
          <a:stretch>
            <a:fillRect/>
          </a:stretch>
        </p:blipFill>
        <p:spPr>
          <a:xfrm>
            <a:off x="1670968" y="2985618"/>
            <a:ext cx="5173990" cy="3449327"/>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5"/>
          <a:stretch>
            <a:fillRect/>
          </a:stretch>
        </p:blipFill>
        <p:spPr>
          <a:xfrm>
            <a:off x="4732010" y="3900057"/>
            <a:ext cx="4952999" cy="2786062"/>
          </a:xfrm>
          <a:prstGeom prst="rect">
            <a:avLst/>
          </a:prstGeom>
        </p:spPr>
      </p:pic>
      <p:pic>
        <p:nvPicPr>
          <p:cNvPr id="6" name="Kép 5">
            <a:extLst>
              <a:ext uri="{FF2B5EF4-FFF2-40B4-BE49-F238E27FC236}">
                <a16:creationId xmlns:a16="http://schemas.microsoft.com/office/drawing/2014/main" id="{1E62117C-EF24-4E0F-AF98-DEDEED9D6594}"/>
              </a:ext>
            </a:extLst>
          </p:cNvPr>
          <p:cNvPicPr>
            <a:picLocks noChangeAspect="1"/>
          </p:cNvPicPr>
          <p:nvPr/>
        </p:nvPicPr>
        <p:blipFill rotWithShape="1">
          <a:blip r:embed="rId6"/>
          <a:srcRect l="15578" t="5385" r="14624" b="8153"/>
          <a:stretch/>
        </p:blipFill>
        <p:spPr>
          <a:xfrm>
            <a:off x="546085" y="2433367"/>
            <a:ext cx="5310808" cy="3700501"/>
          </a:xfrm>
          <a:prstGeom prst="rect">
            <a:avLst/>
          </a:prstGeom>
        </p:spPr>
      </p:pic>
    </p:spTree>
    <p:extLst>
      <p:ext uri="{BB962C8B-B14F-4D97-AF65-F5344CB8AC3E}">
        <p14:creationId xmlns:p14="http://schemas.microsoft.com/office/powerpoint/2010/main" val="1711992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7" name="Kép 6">
            <a:extLst>
              <a:ext uri="{FF2B5EF4-FFF2-40B4-BE49-F238E27FC236}">
                <a16:creationId xmlns:a16="http://schemas.microsoft.com/office/drawing/2014/main" id="{ADA5E82B-EAD8-48A2-B855-F81F56C2C860}"/>
              </a:ext>
            </a:extLst>
          </p:cNvPr>
          <p:cNvPicPr>
            <a:picLocks noChangeAspect="1"/>
          </p:cNvPicPr>
          <p:nvPr/>
        </p:nvPicPr>
        <p:blipFill>
          <a:blip r:embed="rId4"/>
          <a:stretch>
            <a:fillRect/>
          </a:stretch>
        </p:blipFill>
        <p:spPr>
          <a:xfrm>
            <a:off x="1670968" y="2985618"/>
            <a:ext cx="5173990" cy="3449327"/>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5"/>
          <a:stretch>
            <a:fillRect/>
          </a:stretch>
        </p:blipFill>
        <p:spPr>
          <a:xfrm>
            <a:off x="4732010" y="3900057"/>
            <a:ext cx="4952999" cy="2786062"/>
          </a:xfrm>
          <a:prstGeom prst="rect">
            <a:avLst/>
          </a:prstGeom>
        </p:spPr>
      </p:pic>
      <p:pic>
        <p:nvPicPr>
          <p:cNvPr id="6" name="Kép 5">
            <a:extLst>
              <a:ext uri="{FF2B5EF4-FFF2-40B4-BE49-F238E27FC236}">
                <a16:creationId xmlns:a16="http://schemas.microsoft.com/office/drawing/2014/main" id="{1E62117C-EF24-4E0F-AF98-DEDEED9D6594}"/>
              </a:ext>
            </a:extLst>
          </p:cNvPr>
          <p:cNvPicPr>
            <a:picLocks noChangeAspect="1"/>
          </p:cNvPicPr>
          <p:nvPr/>
        </p:nvPicPr>
        <p:blipFill rotWithShape="1">
          <a:blip r:embed="rId6"/>
          <a:srcRect l="15578" t="5385" r="14624" b="8153"/>
          <a:stretch/>
        </p:blipFill>
        <p:spPr>
          <a:xfrm>
            <a:off x="546085" y="2433367"/>
            <a:ext cx="5310808" cy="3700501"/>
          </a:xfrm>
          <a:prstGeom prst="rect">
            <a:avLst/>
          </a:prstGeom>
        </p:spPr>
      </p:pic>
      <p:pic>
        <p:nvPicPr>
          <p:cNvPr id="8" name="Kép 7">
            <a:extLst>
              <a:ext uri="{FF2B5EF4-FFF2-40B4-BE49-F238E27FC236}">
                <a16:creationId xmlns:a16="http://schemas.microsoft.com/office/drawing/2014/main" id="{37707B26-1903-4DCD-B93B-29FA6B3C6091}"/>
              </a:ext>
            </a:extLst>
          </p:cNvPr>
          <p:cNvPicPr>
            <a:picLocks noChangeAspect="1"/>
          </p:cNvPicPr>
          <p:nvPr/>
        </p:nvPicPr>
        <p:blipFill rotWithShape="1">
          <a:blip r:embed="rId7"/>
          <a:srcRect l="3869" t="25201" r="66249" b="31539"/>
          <a:stretch/>
        </p:blipFill>
        <p:spPr>
          <a:xfrm>
            <a:off x="3600755" y="1258673"/>
            <a:ext cx="4954256" cy="4034415"/>
          </a:xfrm>
          <a:prstGeom prst="rect">
            <a:avLst/>
          </a:prstGeom>
        </p:spPr>
      </p:pic>
    </p:spTree>
    <p:extLst>
      <p:ext uri="{BB962C8B-B14F-4D97-AF65-F5344CB8AC3E}">
        <p14:creationId xmlns:p14="http://schemas.microsoft.com/office/powerpoint/2010/main" val="207155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nhaltsplatzhalter 2"/>
          <p:cNvPicPr>
            <a:picLocks noGrp="1" noChangeAspect="1"/>
          </p:cNvPicPr>
          <p:nvPr>
            <p:ph idx="1"/>
          </p:nvPr>
        </p:nvPicPr>
        <p:blipFill>
          <a:blip r:embed="rId3"/>
          <a:srcRect/>
          <a:stretch>
            <a:fillRect/>
          </a:stretch>
        </p:blipFill>
        <p:spPr>
          <a:xfrm>
            <a:off x="3810000" y="3014662"/>
            <a:ext cx="2457450" cy="1843088"/>
          </a:xfrm>
        </p:spPr>
      </p:pic>
      <p:sp>
        <p:nvSpPr>
          <p:cNvPr id="6" name="Rectangle 3"/>
          <p:cNvSpPr txBox="1">
            <a:spLocks noChangeArrowheads="1"/>
          </p:cNvSpPr>
          <p:nvPr/>
        </p:nvSpPr>
        <p:spPr bwMode="auto">
          <a:xfrm>
            <a:off x="1524000" y="4743450"/>
            <a:ext cx="6858000" cy="628650"/>
          </a:xfrm>
          <a:prstGeom prst="rect">
            <a:avLst/>
          </a:prstGeom>
          <a:noFill/>
          <a:ln w="9525">
            <a:noFill/>
            <a:miter lim="800000"/>
            <a:headEnd/>
            <a:tailEnd/>
          </a:ln>
        </p:spPr>
        <p:txBody>
          <a:bodyPr/>
          <a:lstStyle/>
          <a:p>
            <a:pPr algn="ctr" defTabSz="685814">
              <a:spcBef>
                <a:spcPct val="20000"/>
              </a:spcBef>
              <a:defRPr/>
            </a:pPr>
            <a:r>
              <a:rPr lang="en-US" altLang="de-DE" sz="2700" dirty="0">
                <a:sym typeface="Arial" charset="0"/>
              </a:rPr>
              <a:t>Green Infrastructure vs. </a:t>
            </a:r>
            <a:r>
              <a:rPr lang="en-US" altLang="de-DE" sz="2700" dirty="0" err="1">
                <a:sym typeface="Arial" charset="0"/>
              </a:rPr>
              <a:t>Gre</a:t>
            </a:r>
            <a:r>
              <a:rPr lang="hu-HU" altLang="de-DE" sz="2700" dirty="0">
                <a:sym typeface="Arial" charset="0"/>
              </a:rPr>
              <a:t>y </a:t>
            </a:r>
            <a:r>
              <a:rPr lang="hu-HU" altLang="de-DE" sz="2700" dirty="0" err="1">
                <a:sym typeface="Arial" charset="0"/>
              </a:rPr>
              <a:t>Infrastructure</a:t>
            </a:r>
            <a:endParaRPr lang="en-US" altLang="de-DE" sz="2700" dirty="0"/>
          </a:p>
        </p:txBody>
      </p:sp>
      <p:pic>
        <p:nvPicPr>
          <p:cNvPr id="8196" name="Picture 2"/>
          <p:cNvPicPr>
            <a:picLocks noChangeAspect="1" noChangeArrowheads="1"/>
          </p:cNvPicPr>
          <p:nvPr/>
        </p:nvPicPr>
        <p:blipFill>
          <a:blip r:embed="rId4"/>
          <a:srcRect l="9956" t="29167" r="13324" b="6250"/>
          <a:stretch>
            <a:fillRect/>
          </a:stretch>
        </p:blipFill>
        <p:spPr bwMode="auto">
          <a:xfrm>
            <a:off x="1524000" y="2286000"/>
            <a:ext cx="6858000" cy="3245644"/>
          </a:xfrm>
          <a:prstGeom prst="rect">
            <a:avLst/>
          </a:prstGeom>
          <a:noFill/>
          <a:ln w="9525">
            <a:noFill/>
            <a:miter lim="800000"/>
            <a:headEnd/>
            <a:tailEnd/>
          </a:ln>
        </p:spPr>
      </p:pic>
      <p:pic>
        <p:nvPicPr>
          <p:cNvPr id="8197" name="Picture 2"/>
          <p:cNvPicPr>
            <a:picLocks noChangeAspect="1" noChangeArrowheads="1"/>
          </p:cNvPicPr>
          <p:nvPr/>
        </p:nvPicPr>
        <p:blipFill>
          <a:blip r:embed="rId5"/>
          <a:srcRect l="22839" t="22917" r="13324" b="22205"/>
          <a:stretch>
            <a:fillRect/>
          </a:stretch>
        </p:blipFill>
        <p:spPr bwMode="auto">
          <a:xfrm>
            <a:off x="395076" y="1485900"/>
            <a:ext cx="9115847" cy="4405993"/>
          </a:xfrm>
          <a:prstGeom prst="rect">
            <a:avLst/>
          </a:prstGeom>
          <a:noFill/>
          <a:ln w="9525">
            <a:noFill/>
            <a:miter lim="800000"/>
            <a:headEnd/>
            <a:tailEnd/>
          </a:ln>
        </p:spPr>
      </p:pic>
    </p:spTree>
    <p:extLst>
      <p:ext uri="{BB962C8B-B14F-4D97-AF65-F5344CB8AC3E}">
        <p14:creationId xmlns:p14="http://schemas.microsoft.com/office/powerpoint/2010/main" val="3804735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6" name="Kép 5">
            <a:extLst>
              <a:ext uri="{FF2B5EF4-FFF2-40B4-BE49-F238E27FC236}">
                <a16:creationId xmlns:a16="http://schemas.microsoft.com/office/drawing/2014/main" id="{BC418B9E-B489-474A-849E-C777AEC22A23}"/>
              </a:ext>
            </a:extLst>
          </p:cNvPr>
          <p:cNvPicPr>
            <a:picLocks noChangeAspect="1"/>
          </p:cNvPicPr>
          <p:nvPr/>
        </p:nvPicPr>
        <p:blipFill>
          <a:blip r:embed="rId4"/>
          <a:stretch>
            <a:fillRect/>
          </a:stretch>
        </p:blipFill>
        <p:spPr>
          <a:xfrm>
            <a:off x="1670968" y="2985618"/>
            <a:ext cx="5173990" cy="3449327"/>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5"/>
          <a:stretch>
            <a:fillRect/>
          </a:stretch>
        </p:blipFill>
        <p:spPr>
          <a:xfrm>
            <a:off x="4732010" y="3900057"/>
            <a:ext cx="4952999" cy="2786062"/>
          </a:xfrm>
          <a:prstGeom prst="rect">
            <a:avLst/>
          </a:prstGeom>
        </p:spPr>
      </p:pic>
      <p:pic>
        <p:nvPicPr>
          <p:cNvPr id="10" name="Kép 9">
            <a:extLst>
              <a:ext uri="{FF2B5EF4-FFF2-40B4-BE49-F238E27FC236}">
                <a16:creationId xmlns:a16="http://schemas.microsoft.com/office/drawing/2014/main" id="{00E4D510-05FB-4670-A26E-CF02DBAFDB6C}"/>
              </a:ext>
            </a:extLst>
          </p:cNvPr>
          <p:cNvPicPr>
            <a:picLocks noChangeAspect="1"/>
          </p:cNvPicPr>
          <p:nvPr/>
        </p:nvPicPr>
        <p:blipFill rotWithShape="1">
          <a:blip r:embed="rId6"/>
          <a:srcRect l="15578" t="5385" r="14624" b="8153"/>
          <a:stretch/>
        </p:blipFill>
        <p:spPr>
          <a:xfrm>
            <a:off x="546085" y="2433367"/>
            <a:ext cx="5310808" cy="3700501"/>
          </a:xfrm>
          <a:prstGeom prst="rect">
            <a:avLst/>
          </a:prstGeom>
        </p:spPr>
      </p:pic>
      <p:pic>
        <p:nvPicPr>
          <p:cNvPr id="12" name="Kép 11">
            <a:extLst>
              <a:ext uri="{FF2B5EF4-FFF2-40B4-BE49-F238E27FC236}">
                <a16:creationId xmlns:a16="http://schemas.microsoft.com/office/drawing/2014/main" id="{60003B34-AB95-4298-9454-66F36099CDC5}"/>
              </a:ext>
            </a:extLst>
          </p:cNvPr>
          <p:cNvPicPr>
            <a:picLocks noChangeAspect="1"/>
          </p:cNvPicPr>
          <p:nvPr/>
        </p:nvPicPr>
        <p:blipFill rotWithShape="1">
          <a:blip r:embed="rId7"/>
          <a:srcRect l="3869" t="25201" r="66249" b="31539"/>
          <a:stretch/>
        </p:blipFill>
        <p:spPr>
          <a:xfrm>
            <a:off x="3600755" y="1258673"/>
            <a:ext cx="4954256" cy="4034415"/>
          </a:xfrm>
          <a:prstGeom prst="rect">
            <a:avLst/>
          </a:prstGeom>
        </p:spPr>
      </p:pic>
      <p:pic>
        <p:nvPicPr>
          <p:cNvPr id="7" name="Kép 6">
            <a:extLst>
              <a:ext uri="{FF2B5EF4-FFF2-40B4-BE49-F238E27FC236}">
                <a16:creationId xmlns:a16="http://schemas.microsoft.com/office/drawing/2014/main" id="{3D2175F0-C18F-4A71-8427-2878AF6427BB}"/>
              </a:ext>
            </a:extLst>
          </p:cNvPr>
          <p:cNvPicPr>
            <a:picLocks noChangeAspect="1"/>
          </p:cNvPicPr>
          <p:nvPr/>
        </p:nvPicPr>
        <p:blipFill>
          <a:blip r:embed="rId8"/>
          <a:stretch>
            <a:fillRect/>
          </a:stretch>
        </p:blipFill>
        <p:spPr>
          <a:xfrm>
            <a:off x="383178" y="2877741"/>
            <a:ext cx="5582194" cy="3724773"/>
          </a:xfrm>
          <a:prstGeom prst="rect">
            <a:avLst/>
          </a:prstGeom>
        </p:spPr>
      </p:pic>
    </p:spTree>
    <p:extLst>
      <p:ext uri="{BB962C8B-B14F-4D97-AF65-F5344CB8AC3E}">
        <p14:creationId xmlns:p14="http://schemas.microsoft.com/office/powerpoint/2010/main" val="1823826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4"/>
          <a:stretch>
            <a:fillRect/>
          </a:stretch>
        </p:blipFill>
        <p:spPr>
          <a:xfrm>
            <a:off x="4732010" y="3900057"/>
            <a:ext cx="4952999" cy="2786062"/>
          </a:xfrm>
          <a:prstGeom prst="rect">
            <a:avLst/>
          </a:prstGeom>
        </p:spPr>
      </p:pic>
      <p:pic>
        <p:nvPicPr>
          <p:cNvPr id="6" name="Kép 5">
            <a:extLst>
              <a:ext uri="{FF2B5EF4-FFF2-40B4-BE49-F238E27FC236}">
                <a16:creationId xmlns:a16="http://schemas.microsoft.com/office/drawing/2014/main" id="{07B6AAB7-73A3-4032-8FE4-27AEC57D7093}"/>
              </a:ext>
            </a:extLst>
          </p:cNvPr>
          <p:cNvPicPr>
            <a:picLocks noChangeAspect="1"/>
          </p:cNvPicPr>
          <p:nvPr/>
        </p:nvPicPr>
        <p:blipFill rotWithShape="1">
          <a:blip r:embed="rId5"/>
          <a:srcRect l="15578" t="5385" r="14624" b="8153"/>
          <a:stretch/>
        </p:blipFill>
        <p:spPr>
          <a:xfrm>
            <a:off x="546085" y="2433367"/>
            <a:ext cx="5310808" cy="3700501"/>
          </a:xfrm>
          <a:prstGeom prst="rect">
            <a:avLst/>
          </a:prstGeom>
        </p:spPr>
      </p:pic>
      <p:pic>
        <p:nvPicPr>
          <p:cNvPr id="12" name="Kép 11">
            <a:extLst>
              <a:ext uri="{FF2B5EF4-FFF2-40B4-BE49-F238E27FC236}">
                <a16:creationId xmlns:a16="http://schemas.microsoft.com/office/drawing/2014/main" id="{39995A32-726C-4420-957B-895138B4143A}"/>
              </a:ext>
            </a:extLst>
          </p:cNvPr>
          <p:cNvPicPr>
            <a:picLocks noChangeAspect="1"/>
          </p:cNvPicPr>
          <p:nvPr/>
        </p:nvPicPr>
        <p:blipFill rotWithShape="1">
          <a:blip r:embed="rId6"/>
          <a:srcRect l="3869" t="25201" r="66249" b="31539"/>
          <a:stretch/>
        </p:blipFill>
        <p:spPr>
          <a:xfrm>
            <a:off x="3600755" y="1258673"/>
            <a:ext cx="4954256" cy="4034415"/>
          </a:xfrm>
          <a:prstGeom prst="rect">
            <a:avLst/>
          </a:prstGeom>
        </p:spPr>
      </p:pic>
      <p:pic>
        <p:nvPicPr>
          <p:cNvPr id="8" name="Kép 7">
            <a:extLst>
              <a:ext uri="{FF2B5EF4-FFF2-40B4-BE49-F238E27FC236}">
                <a16:creationId xmlns:a16="http://schemas.microsoft.com/office/drawing/2014/main" id="{0541F384-FC11-4015-91BA-772F86FE844B}"/>
              </a:ext>
            </a:extLst>
          </p:cNvPr>
          <p:cNvPicPr>
            <a:picLocks noChangeAspect="1"/>
          </p:cNvPicPr>
          <p:nvPr/>
        </p:nvPicPr>
        <p:blipFill>
          <a:blip r:embed="rId7"/>
          <a:stretch>
            <a:fillRect/>
          </a:stretch>
        </p:blipFill>
        <p:spPr>
          <a:xfrm>
            <a:off x="3319344" y="999049"/>
            <a:ext cx="6445121" cy="4300570"/>
          </a:xfrm>
          <a:prstGeom prst="rect">
            <a:avLst/>
          </a:prstGeom>
        </p:spPr>
      </p:pic>
    </p:spTree>
    <p:extLst>
      <p:ext uri="{BB962C8B-B14F-4D97-AF65-F5344CB8AC3E}">
        <p14:creationId xmlns:p14="http://schemas.microsoft.com/office/powerpoint/2010/main" val="3467692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1ABC3-2B9E-4547-AD96-9A905C5D205B}"/>
              </a:ext>
            </a:extLst>
          </p:cNvPr>
          <p:cNvSpPr>
            <a:spLocks noGrp="1"/>
          </p:cNvSpPr>
          <p:nvPr>
            <p:ph type="title"/>
          </p:nvPr>
        </p:nvSpPr>
        <p:spPr>
          <a:xfrm>
            <a:off x="717548" y="1097281"/>
            <a:ext cx="8915400" cy="1143000"/>
          </a:xfrm>
        </p:spPr>
        <p:txBody>
          <a:bodyPr>
            <a:noAutofit/>
          </a:bodyPr>
          <a:lstStyle/>
          <a:p>
            <a:r>
              <a:rPr lang="hu-HU" sz="4800" dirty="0" err="1"/>
              <a:t>Meetings</a:t>
            </a:r>
            <a:r>
              <a:rPr lang="hu-HU" sz="4800" dirty="0"/>
              <a:t>, </a:t>
            </a:r>
            <a:r>
              <a:rPr lang="hu-HU" sz="4800" dirty="0" err="1"/>
              <a:t>field</a:t>
            </a:r>
            <a:r>
              <a:rPr lang="hu-HU" sz="4800" dirty="0"/>
              <a:t> </a:t>
            </a:r>
            <a:r>
              <a:rPr lang="hu-HU" sz="4800" dirty="0" err="1"/>
              <a:t>trips</a:t>
            </a:r>
            <a:r>
              <a:rPr lang="hu-HU" sz="4800" dirty="0"/>
              <a:t>, </a:t>
            </a:r>
            <a:r>
              <a:rPr lang="hu-HU" sz="4800" dirty="0" err="1"/>
              <a:t>trainings</a:t>
            </a:r>
            <a:endParaRPr lang="en-GB" sz="4800" dirty="0"/>
          </a:p>
        </p:txBody>
      </p:sp>
      <p:pic>
        <p:nvPicPr>
          <p:cNvPr id="5" name="Kép 4">
            <a:extLst>
              <a:ext uri="{FF2B5EF4-FFF2-40B4-BE49-F238E27FC236}">
                <a16:creationId xmlns:a16="http://schemas.microsoft.com/office/drawing/2014/main" id="{1CE1B78F-8F76-4DC7-A812-EBFF5C5C4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91" y="2240281"/>
            <a:ext cx="4954257" cy="3302838"/>
          </a:xfrm>
          <a:prstGeom prst="rect">
            <a:avLst/>
          </a:prstGeom>
        </p:spPr>
      </p:pic>
      <p:pic>
        <p:nvPicPr>
          <p:cNvPr id="3" name="Kép 2">
            <a:extLst>
              <a:ext uri="{FF2B5EF4-FFF2-40B4-BE49-F238E27FC236}">
                <a16:creationId xmlns:a16="http://schemas.microsoft.com/office/drawing/2014/main" id="{106F1142-3E7C-4F08-A578-256D8412A4B6}"/>
              </a:ext>
            </a:extLst>
          </p:cNvPr>
          <p:cNvPicPr>
            <a:picLocks noChangeAspect="1"/>
          </p:cNvPicPr>
          <p:nvPr/>
        </p:nvPicPr>
        <p:blipFill>
          <a:blip r:embed="rId3"/>
          <a:stretch>
            <a:fillRect/>
          </a:stretch>
        </p:blipFill>
        <p:spPr>
          <a:xfrm>
            <a:off x="4953000" y="2047195"/>
            <a:ext cx="4569822" cy="2570525"/>
          </a:xfrm>
          <a:prstGeom prst="rect">
            <a:avLst/>
          </a:prstGeom>
        </p:spPr>
      </p:pic>
      <p:pic>
        <p:nvPicPr>
          <p:cNvPr id="4" name="Kép 3">
            <a:extLst>
              <a:ext uri="{FF2B5EF4-FFF2-40B4-BE49-F238E27FC236}">
                <a16:creationId xmlns:a16="http://schemas.microsoft.com/office/drawing/2014/main" id="{8A8AE6D6-8B87-41F1-873A-D54EA1C1E2DA}"/>
              </a:ext>
            </a:extLst>
          </p:cNvPr>
          <p:cNvPicPr>
            <a:picLocks noChangeAspect="1"/>
          </p:cNvPicPr>
          <p:nvPr/>
        </p:nvPicPr>
        <p:blipFill>
          <a:blip r:embed="rId4"/>
          <a:stretch>
            <a:fillRect/>
          </a:stretch>
        </p:blipFill>
        <p:spPr>
          <a:xfrm>
            <a:off x="4732010" y="3900057"/>
            <a:ext cx="4952999" cy="2786062"/>
          </a:xfrm>
          <a:prstGeom prst="rect">
            <a:avLst/>
          </a:prstGeom>
        </p:spPr>
      </p:pic>
      <p:pic>
        <p:nvPicPr>
          <p:cNvPr id="6" name="Kép 5">
            <a:extLst>
              <a:ext uri="{FF2B5EF4-FFF2-40B4-BE49-F238E27FC236}">
                <a16:creationId xmlns:a16="http://schemas.microsoft.com/office/drawing/2014/main" id="{2DDA793F-9554-4064-837D-9614BF6295EC}"/>
              </a:ext>
            </a:extLst>
          </p:cNvPr>
          <p:cNvPicPr>
            <a:picLocks noChangeAspect="1"/>
          </p:cNvPicPr>
          <p:nvPr/>
        </p:nvPicPr>
        <p:blipFill rotWithShape="1">
          <a:blip r:embed="rId5"/>
          <a:srcRect l="15578" t="5385" r="14624" b="8153"/>
          <a:stretch/>
        </p:blipFill>
        <p:spPr>
          <a:xfrm>
            <a:off x="546085" y="2433367"/>
            <a:ext cx="5310808" cy="3700501"/>
          </a:xfrm>
          <a:prstGeom prst="rect">
            <a:avLst/>
          </a:prstGeom>
        </p:spPr>
      </p:pic>
      <p:pic>
        <p:nvPicPr>
          <p:cNvPr id="11" name="Kép 10">
            <a:extLst>
              <a:ext uri="{FF2B5EF4-FFF2-40B4-BE49-F238E27FC236}">
                <a16:creationId xmlns:a16="http://schemas.microsoft.com/office/drawing/2014/main" id="{E21AFB06-8432-4C67-82AA-5E81B94DC61D}"/>
              </a:ext>
            </a:extLst>
          </p:cNvPr>
          <p:cNvPicPr>
            <a:picLocks noChangeAspect="1"/>
          </p:cNvPicPr>
          <p:nvPr/>
        </p:nvPicPr>
        <p:blipFill rotWithShape="1">
          <a:blip r:embed="rId6"/>
          <a:srcRect l="3869" t="25201" r="66249" b="31539"/>
          <a:stretch/>
        </p:blipFill>
        <p:spPr>
          <a:xfrm>
            <a:off x="3600755" y="1258673"/>
            <a:ext cx="4954256" cy="4034415"/>
          </a:xfrm>
          <a:prstGeom prst="rect">
            <a:avLst/>
          </a:prstGeom>
        </p:spPr>
      </p:pic>
      <p:pic>
        <p:nvPicPr>
          <p:cNvPr id="8" name="Kép 7">
            <a:extLst>
              <a:ext uri="{FF2B5EF4-FFF2-40B4-BE49-F238E27FC236}">
                <a16:creationId xmlns:a16="http://schemas.microsoft.com/office/drawing/2014/main" id="{0541F384-FC11-4015-91BA-772F86FE844B}"/>
              </a:ext>
            </a:extLst>
          </p:cNvPr>
          <p:cNvPicPr>
            <a:picLocks noChangeAspect="1"/>
          </p:cNvPicPr>
          <p:nvPr/>
        </p:nvPicPr>
        <p:blipFill>
          <a:blip r:embed="rId7"/>
          <a:stretch>
            <a:fillRect/>
          </a:stretch>
        </p:blipFill>
        <p:spPr>
          <a:xfrm>
            <a:off x="3319344" y="999049"/>
            <a:ext cx="6445121" cy="4300570"/>
          </a:xfrm>
          <a:prstGeom prst="rect">
            <a:avLst/>
          </a:prstGeom>
        </p:spPr>
      </p:pic>
      <p:pic>
        <p:nvPicPr>
          <p:cNvPr id="7" name="Kép 6">
            <a:extLst>
              <a:ext uri="{FF2B5EF4-FFF2-40B4-BE49-F238E27FC236}">
                <a16:creationId xmlns:a16="http://schemas.microsoft.com/office/drawing/2014/main" id="{3D2175F0-C18F-4A71-8427-2878AF6427BB}"/>
              </a:ext>
            </a:extLst>
          </p:cNvPr>
          <p:cNvPicPr>
            <a:picLocks noChangeAspect="1"/>
          </p:cNvPicPr>
          <p:nvPr/>
        </p:nvPicPr>
        <p:blipFill>
          <a:blip r:embed="rId8"/>
          <a:stretch>
            <a:fillRect/>
          </a:stretch>
        </p:blipFill>
        <p:spPr>
          <a:xfrm>
            <a:off x="653289" y="999049"/>
            <a:ext cx="8275047" cy="5521605"/>
          </a:xfrm>
          <a:prstGeom prst="rect">
            <a:avLst/>
          </a:prstGeom>
        </p:spPr>
      </p:pic>
    </p:spTree>
    <p:extLst>
      <p:ext uri="{BB962C8B-B14F-4D97-AF65-F5344CB8AC3E}">
        <p14:creationId xmlns:p14="http://schemas.microsoft.com/office/powerpoint/2010/main" val="1252677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30"/>
          <p:cNvSpPr txBox="1">
            <a:spLocks noGrp="1"/>
          </p:cNvSpPr>
          <p:nvPr>
            <p:ph type="body" idx="1"/>
          </p:nvPr>
        </p:nvSpPr>
        <p:spPr>
          <a:xfrm>
            <a:off x="838200" y="1905000"/>
            <a:ext cx="8229600" cy="4221162"/>
          </a:xfrm>
          <a:prstGeom prst="rect">
            <a:avLst/>
          </a:prstGeom>
          <a:noFill/>
          <a:ln>
            <a:noFill/>
          </a:ln>
        </p:spPr>
        <p:txBody>
          <a:bodyPr spcFirstLastPara="1" wrap="square" lIns="91425" tIns="45700" rIns="91425" bIns="45700" anchor="t" anchorCtr="0">
            <a:noAutofit/>
          </a:bodyPr>
          <a:lstStyle/>
          <a:p>
            <a:pPr marL="342900" indent="-165100">
              <a:spcBef>
                <a:spcPts val="0"/>
              </a:spcBef>
              <a:buClr>
                <a:srgbClr val="003399"/>
              </a:buClr>
              <a:buSzPts val="2800"/>
              <a:buNone/>
            </a:pPr>
            <a:endParaRPr sz="2800" b="1" dirty="0">
              <a:solidFill>
                <a:srgbClr val="003399"/>
              </a:solidFill>
            </a:endParaRPr>
          </a:p>
          <a:p>
            <a:pPr marL="342900" indent="-165100">
              <a:spcBef>
                <a:spcPts val="560"/>
              </a:spcBef>
              <a:buClr>
                <a:srgbClr val="003399"/>
              </a:buClr>
              <a:buSzPts val="2800"/>
              <a:buNone/>
            </a:pPr>
            <a:endParaRPr sz="2800" b="1" dirty="0">
              <a:solidFill>
                <a:srgbClr val="003399"/>
              </a:solidFill>
            </a:endParaRPr>
          </a:p>
          <a:p>
            <a:pPr marL="342900" algn="ctr">
              <a:spcBef>
                <a:spcPts val="560"/>
              </a:spcBef>
              <a:buClr>
                <a:srgbClr val="003399"/>
              </a:buClr>
              <a:buSzPts val="2800"/>
              <a:buNone/>
            </a:pPr>
            <a:r>
              <a:rPr lang="sk-SK" sz="3600" b="1" dirty="0"/>
              <a:t>Thank you for your attention!</a:t>
            </a:r>
            <a:endParaRPr lang="sk-SK" sz="3600" b="1" dirty="0">
              <a:solidFill>
                <a:srgbClr val="003399"/>
              </a:solidFill>
            </a:endParaRPr>
          </a:p>
          <a:p>
            <a:pPr marL="342900" algn="ctr">
              <a:spcBef>
                <a:spcPts val="560"/>
              </a:spcBef>
              <a:buClr>
                <a:srgbClr val="003399"/>
              </a:buClr>
              <a:buSzPts val="2800"/>
              <a:buNone/>
            </a:pPr>
            <a:endParaRPr sz="2800" b="1" dirty="0">
              <a:solidFill>
                <a:srgbClr val="003399"/>
              </a:solidFill>
            </a:endParaRPr>
          </a:p>
          <a:p>
            <a:pPr marL="342900" indent="-177800">
              <a:spcBef>
                <a:spcPts val="520"/>
              </a:spcBef>
              <a:buClr>
                <a:srgbClr val="003399"/>
              </a:buClr>
              <a:buSzPts val="2600"/>
              <a:buNone/>
            </a:pPr>
            <a:endParaRPr sz="2600" dirty="0">
              <a:solidFill>
                <a:srgbClr val="002060"/>
              </a:solidFill>
            </a:endParaRPr>
          </a:p>
        </p:txBody>
      </p:sp>
      <p:pic>
        <p:nvPicPr>
          <p:cNvPr id="254" name="Google Shape;254;p30"/>
          <p:cNvPicPr preferRelativeResize="0"/>
          <p:nvPr/>
        </p:nvPicPr>
        <p:blipFill rotWithShape="1">
          <a:blip r:embed="rId3">
            <a:alphaModFix/>
          </a:blip>
          <a:srcRect/>
          <a:stretch/>
        </p:blipFill>
        <p:spPr>
          <a:xfrm>
            <a:off x="381001" y="-11502"/>
            <a:ext cx="3429000" cy="1042840"/>
          </a:xfrm>
          <a:prstGeom prst="rect">
            <a:avLst/>
          </a:prstGeom>
          <a:noFill/>
          <a:ln>
            <a:noFill/>
          </a:ln>
        </p:spPr>
      </p:pic>
      <p:pic>
        <p:nvPicPr>
          <p:cNvPr id="255" name="Google Shape;255;p30"/>
          <p:cNvPicPr preferRelativeResize="0"/>
          <p:nvPr/>
        </p:nvPicPr>
        <p:blipFill rotWithShape="1">
          <a:blip r:embed="rId4">
            <a:alphaModFix/>
          </a:blip>
          <a:srcRect l="31508" t="78025" r="38413" b="17037"/>
          <a:stretch/>
        </p:blipFill>
        <p:spPr>
          <a:xfrm>
            <a:off x="457201" y="6400801"/>
            <a:ext cx="3838305" cy="3544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nhaltsplatzhalter 2"/>
          <p:cNvPicPr>
            <a:picLocks noGrp="1" noChangeAspect="1"/>
          </p:cNvPicPr>
          <p:nvPr>
            <p:ph idx="1"/>
          </p:nvPr>
        </p:nvPicPr>
        <p:blipFill>
          <a:blip r:embed="rId3"/>
          <a:srcRect/>
          <a:stretch>
            <a:fillRect/>
          </a:stretch>
        </p:blipFill>
        <p:spPr>
          <a:xfrm>
            <a:off x="3810000" y="3014662"/>
            <a:ext cx="2457450" cy="1843088"/>
          </a:xfrm>
        </p:spPr>
      </p:pic>
      <p:sp>
        <p:nvSpPr>
          <p:cNvPr id="6" name="Rectangle 3"/>
          <p:cNvSpPr txBox="1">
            <a:spLocks noChangeArrowheads="1"/>
          </p:cNvSpPr>
          <p:nvPr/>
        </p:nvSpPr>
        <p:spPr bwMode="auto">
          <a:xfrm>
            <a:off x="1524000" y="4743450"/>
            <a:ext cx="6858000" cy="628650"/>
          </a:xfrm>
          <a:prstGeom prst="rect">
            <a:avLst/>
          </a:prstGeom>
          <a:noFill/>
          <a:ln w="9525">
            <a:noFill/>
            <a:miter lim="800000"/>
            <a:headEnd/>
            <a:tailEnd/>
          </a:ln>
        </p:spPr>
        <p:txBody>
          <a:bodyPr/>
          <a:lstStyle/>
          <a:p>
            <a:pPr algn="ctr" defTabSz="685814">
              <a:spcBef>
                <a:spcPct val="20000"/>
              </a:spcBef>
              <a:defRPr/>
            </a:pPr>
            <a:r>
              <a:rPr lang="en-US" altLang="de-DE" sz="2700" dirty="0">
                <a:sym typeface="Arial" charset="0"/>
              </a:rPr>
              <a:t>Green Infrastructure vs. </a:t>
            </a:r>
            <a:r>
              <a:rPr lang="en-US" altLang="de-DE" sz="2700" dirty="0" err="1">
                <a:sym typeface="Arial" charset="0"/>
              </a:rPr>
              <a:t>Gre</a:t>
            </a:r>
            <a:r>
              <a:rPr lang="hu-HU" altLang="de-DE" sz="2700" dirty="0">
                <a:sym typeface="Arial" charset="0"/>
              </a:rPr>
              <a:t>y </a:t>
            </a:r>
            <a:r>
              <a:rPr lang="hu-HU" altLang="de-DE" sz="2700" dirty="0" err="1">
                <a:sym typeface="Arial" charset="0"/>
              </a:rPr>
              <a:t>Infrastructure</a:t>
            </a:r>
            <a:endParaRPr lang="en-US" altLang="de-DE" sz="2700" dirty="0"/>
          </a:p>
        </p:txBody>
      </p:sp>
      <p:pic>
        <p:nvPicPr>
          <p:cNvPr id="9220" name="Picture 2"/>
          <p:cNvPicPr>
            <a:picLocks noChangeAspect="1" noChangeArrowheads="1"/>
          </p:cNvPicPr>
          <p:nvPr/>
        </p:nvPicPr>
        <p:blipFill>
          <a:blip r:embed="rId4"/>
          <a:srcRect l="9956" t="29167" r="13324" b="6250"/>
          <a:stretch>
            <a:fillRect/>
          </a:stretch>
        </p:blipFill>
        <p:spPr bwMode="auto">
          <a:xfrm>
            <a:off x="1524000" y="2286000"/>
            <a:ext cx="6858000" cy="3245644"/>
          </a:xfrm>
          <a:prstGeom prst="rect">
            <a:avLst/>
          </a:prstGeom>
          <a:noFill/>
          <a:ln w="9525">
            <a:noFill/>
            <a:miter lim="800000"/>
            <a:headEnd/>
            <a:tailEnd/>
          </a:ln>
        </p:spPr>
      </p:pic>
      <p:pic>
        <p:nvPicPr>
          <p:cNvPr id="9221" name="Picture 2"/>
          <p:cNvPicPr>
            <a:picLocks noChangeAspect="1" noChangeArrowheads="1"/>
          </p:cNvPicPr>
          <p:nvPr/>
        </p:nvPicPr>
        <p:blipFill>
          <a:blip r:embed="rId5"/>
          <a:srcRect l="22839" t="22917" r="13324" b="22205"/>
          <a:stretch>
            <a:fillRect/>
          </a:stretch>
        </p:blipFill>
        <p:spPr bwMode="auto">
          <a:xfrm>
            <a:off x="1524000" y="2286000"/>
            <a:ext cx="6858000" cy="3314700"/>
          </a:xfrm>
          <a:prstGeom prst="rect">
            <a:avLst/>
          </a:prstGeom>
          <a:noFill/>
          <a:ln w="9525">
            <a:noFill/>
            <a:miter lim="800000"/>
            <a:headEnd/>
            <a:tailEnd/>
          </a:ln>
        </p:spPr>
      </p:pic>
      <p:pic>
        <p:nvPicPr>
          <p:cNvPr id="9222" name="Picture 2"/>
          <p:cNvPicPr>
            <a:picLocks noChangeAspect="1" noChangeArrowheads="1"/>
          </p:cNvPicPr>
          <p:nvPr/>
        </p:nvPicPr>
        <p:blipFill>
          <a:blip r:embed="rId6"/>
          <a:srcRect l="18741" t="34375" r="26208" b="18298"/>
          <a:stretch>
            <a:fillRect/>
          </a:stretch>
        </p:blipFill>
        <p:spPr bwMode="auto">
          <a:xfrm>
            <a:off x="381000" y="1485900"/>
            <a:ext cx="9144000" cy="4419600"/>
          </a:xfrm>
          <a:prstGeom prst="rect">
            <a:avLst/>
          </a:prstGeom>
          <a:noFill/>
          <a:ln w="9525">
            <a:noFill/>
            <a:miter lim="800000"/>
            <a:headEnd/>
            <a:tailEnd/>
          </a:ln>
        </p:spPr>
      </p:pic>
    </p:spTree>
    <p:extLst>
      <p:ext uri="{BB962C8B-B14F-4D97-AF65-F5344CB8AC3E}">
        <p14:creationId xmlns:p14="http://schemas.microsoft.com/office/powerpoint/2010/main" val="69977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E6A750-F1C4-4A7B-BAAC-E2B621BA3B2B}"/>
              </a:ext>
            </a:extLst>
          </p:cNvPr>
          <p:cNvSpPr>
            <a:spLocks noGrp="1"/>
          </p:cNvSpPr>
          <p:nvPr>
            <p:ph type="ctrTitle"/>
          </p:nvPr>
        </p:nvSpPr>
        <p:spPr>
          <a:xfrm>
            <a:off x="609600" y="1447801"/>
            <a:ext cx="8697384" cy="451584"/>
          </a:xfrm>
        </p:spPr>
        <p:txBody>
          <a:bodyPr>
            <a:noAutofit/>
          </a:bodyPr>
          <a:lstStyle/>
          <a:p>
            <a:r>
              <a:rPr lang="hu-HU" sz="3429" dirty="0" err="1"/>
              <a:t>Trans</a:t>
            </a:r>
            <a:r>
              <a:rPr lang="hu-HU" sz="3429" dirty="0"/>
              <a:t>-European Network - </a:t>
            </a:r>
            <a:r>
              <a:rPr lang="hu-HU" sz="3429" dirty="0" err="1"/>
              <a:t>Transportation</a:t>
            </a:r>
            <a:endParaRPr lang="en-GB" sz="3429" dirty="0"/>
          </a:p>
        </p:txBody>
      </p:sp>
      <p:sp>
        <p:nvSpPr>
          <p:cNvPr id="3" name="Alcím 2">
            <a:extLst>
              <a:ext uri="{FF2B5EF4-FFF2-40B4-BE49-F238E27FC236}">
                <a16:creationId xmlns:a16="http://schemas.microsoft.com/office/drawing/2014/main" id="{AA55634F-F90D-4668-B0D5-0FDC3EB49DFC}"/>
              </a:ext>
            </a:extLst>
          </p:cNvPr>
          <p:cNvSpPr>
            <a:spLocks noGrp="1"/>
          </p:cNvSpPr>
          <p:nvPr>
            <p:ph type="subTitle" idx="1"/>
          </p:nvPr>
        </p:nvSpPr>
        <p:spPr>
          <a:xfrm>
            <a:off x="187890" y="3920647"/>
            <a:ext cx="3040813" cy="1489552"/>
          </a:xfrm>
        </p:spPr>
        <p:txBody>
          <a:bodyPr>
            <a:normAutofit/>
          </a:bodyPr>
          <a:lstStyle/>
          <a:p>
            <a:r>
              <a:rPr lang="hu-HU" sz="2400" dirty="0"/>
              <a:t>Main </a:t>
            </a:r>
            <a:r>
              <a:rPr lang="hu-HU" sz="2400" dirty="0" err="1"/>
              <a:t>transportation</a:t>
            </a:r>
            <a:r>
              <a:rPr lang="hu-HU" sz="2400" dirty="0"/>
              <a:t> </a:t>
            </a:r>
            <a:r>
              <a:rPr lang="hu-HU" sz="2400" dirty="0" err="1"/>
              <a:t>corridors</a:t>
            </a:r>
            <a:r>
              <a:rPr lang="hu-HU" sz="2400" dirty="0"/>
              <a:t> </a:t>
            </a:r>
            <a:endParaRPr lang="en-GB" sz="2400" dirty="0"/>
          </a:p>
        </p:txBody>
      </p:sp>
      <p:sp>
        <p:nvSpPr>
          <p:cNvPr id="4" name="Titel 1">
            <a:extLst>
              <a:ext uri="{FF2B5EF4-FFF2-40B4-BE49-F238E27FC236}">
                <a16:creationId xmlns:a16="http://schemas.microsoft.com/office/drawing/2014/main" id="{FC6AD131-A97A-4322-AF9B-72767F9969CA}"/>
              </a:ext>
            </a:extLst>
          </p:cNvPr>
          <p:cNvSpPr txBox="1">
            <a:spLocks/>
          </p:cNvSpPr>
          <p:nvPr/>
        </p:nvSpPr>
        <p:spPr>
          <a:xfrm>
            <a:off x="3694611" y="454297"/>
            <a:ext cx="3592286" cy="530679"/>
          </a:xfrm>
          <a:prstGeom prst="rect">
            <a:avLst/>
          </a:prstGeom>
          <a:noFill/>
          <a:ln>
            <a:noFill/>
          </a:ln>
        </p:spPr>
        <p:txBody>
          <a:bodyPr spcFirstLastPara="1" wrap="square" lIns="65304" tIns="32643" rIns="65304" bIns="32643" anchor="ctr"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92D050"/>
              </a:buClr>
              <a:buSzPts val="1800"/>
              <a:buFont typeface="Calibri"/>
              <a:buNone/>
              <a:defRPr sz="6160" b="1" i="0" u="none" strike="noStrike" cap="none">
                <a:solidFill>
                  <a:srgbClr val="92D05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u-HU" altLang="de-DE" sz="4400"/>
              <a:t>TEN-T network</a:t>
            </a:r>
            <a:endParaRPr lang="en-GB" altLang="de-DE" sz="4400"/>
          </a:p>
        </p:txBody>
      </p:sp>
      <p:sp>
        <p:nvSpPr>
          <p:cNvPr id="5" name="Rectangle 2">
            <a:extLst>
              <a:ext uri="{FF2B5EF4-FFF2-40B4-BE49-F238E27FC236}">
                <a16:creationId xmlns:a16="http://schemas.microsoft.com/office/drawing/2014/main" id="{1023E946-077C-48BE-BF25-A36224F01C77}"/>
              </a:ext>
            </a:extLst>
          </p:cNvPr>
          <p:cNvSpPr txBox="1">
            <a:spLocks noChangeArrowheads="1"/>
          </p:cNvSpPr>
          <p:nvPr/>
        </p:nvSpPr>
        <p:spPr bwMode="auto">
          <a:xfrm>
            <a:off x="4408413" y="6107747"/>
            <a:ext cx="4898571" cy="295956"/>
          </a:xfrm>
          <a:prstGeom prst="rect">
            <a:avLst/>
          </a:prstGeom>
          <a:noFill/>
          <a:ln w="9525">
            <a:noFill/>
            <a:miter lim="800000"/>
            <a:headEnd/>
            <a:tailEnd/>
          </a:ln>
        </p:spPr>
        <p:txBody>
          <a:bodyPr anchor="ctr"/>
          <a:lstStyle/>
          <a:p>
            <a:pPr algn="ctr" defTabSz="489867" fontAlgn="base">
              <a:spcBef>
                <a:spcPct val="0"/>
              </a:spcBef>
              <a:spcAft>
                <a:spcPct val="0"/>
              </a:spcAft>
              <a:defRPr/>
            </a:pPr>
            <a:br>
              <a:rPr lang="en-US" altLang="de-DE" sz="2143" b="1" dirty="0">
                <a:solidFill>
                  <a:srgbClr val="003399"/>
                </a:solidFill>
                <a:latin typeface="Calibri"/>
                <a:sym typeface="Arial" charset="0"/>
              </a:rPr>
            </a:br>
            <a:r>
              <a:rPr lang="en-GB" sz="1071" dirty="0">
                <a:latin typeface="Arial" charset="0"/>
                <a:cs typeface="Arial" charset="0"/>
                <a:hlinkClick r:id="rId2"/>
              </a:rPr>
              <a:t>http://ec.europa.eu/transport/infrastructure/tentec/tentec-portal/map/maps.html</a:t>
            </a:r>
            <a:br>
              <a:rPr lang="en-GB" altLang="de-DE" sz="1929" dirty="0">
                <a:latin typeface="Calibri"/>
                <a:sym typeface="Arial" charset="0"/>
              </a:rPr>
            </a:br>
            <a:endParaRPr lang="en-US" altLang="de-DE" sz="1929" dirty="0">
              <a:latin typeface="Calibri"/>
              <a:sym typeface="Arial" charset="0"/>
            </a:endParaRPr>
          </a:p>
        </p:txBody>
      </p:sp>
      <p:pic>
        <p:nvPicPr>
          <p:cNvPr id="1026" name="Picture 2" descr="Interactive map">
            <a:extLst>
              <a:ext uri="{FF2B5EF4-FFF2-40B4-BE49-F238E27FC236}">
                <a16:creationId xmlns:a16="http://schemas.microsoft.com/office/drawing/2014/main" id="{B183289B-6D34-4115-9151-709C91FD1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703" y="2134814"/>
            <a:ext cx="6292896" cy="472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00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846534" y="1032284"/>
            <a:ext cx="8451761" cy="1143000"/>
          </a:xfrm>
        </p:spPr>
        <p:txBody>
          <a:bodyPr>
            <a:noAutofit/>
          </a:bodyPr>
          <a:lstStyle/>
          <a:p>
            <a:r>
              <a:rPr lang="hu-HU" altLang="de-DE" sz="4000" dirty="0" err="1"/>
              <a:t>Green</a:t>
            </a:r>
            <a:r>
              <a:rPr lang="hu-HU" altLang="de-DE" sz="4000" dirty="0"/>
              <a:t> and Grey </a:t>
            </a:r>
            <a:r>
              <a:rPr lang="hu-HU" altLang="de-DE" sz="4000" dirty="0" err="1"/>
              <a:t>infrastructure</a:t>
            </a:r>
            <a:r>
              <a:rPr lang="hu-HU" altLang="de-DE" sz="4000" dirty="0"/>
              <a:t> </a:t>
            </a:r>
            <a:r>
              <a:rPr lang="hu-HU" altLang="de-DE" sz="900" dirty="0"/>
              <a:t>©</a:t>
            </a:r>
            <a:r>
              <a:rPr lang="hu-HU" altLang="de-DE" sz="1000" dirty="0" err="1"/>
              <a:t>ResourceWatch</a:t>
            </a:r>
            <a:endParaRPr lang="en-GB" altLang="de-DE" sz="4000" dirty="0"/>
          </a:p>
        </p:txBody>
      </p:sp>
      <p:pic>
        <p:nvPicPr>
          <p:cNvPr id="13315" name="Picture 2"/>
          <p:cNvPicPr>
            <a:picLocks noChangeAspect="1" noChangeArrowheads="1"/>
          </p:cNvPicPr>
          <p:nvPr/>
        </p:nvPicPr>
        <p:blipFill>
          <a:blip r:embed="rId3"/>
          <a:srcRect l="8199" t="22917" r="16252"/>
          <a:stretch>
            <a:fillRect/>
          </a:stretch>
        </p:blipFill>
        <p:spPr bwMode="auto">
          <a:xfrm>
            <a:off x="624374" y="1882589"/>
            <a:ext cx="8673921" cy="4975411"/>
          </a:xfrm>
          <a:prstGeom prst="rect">
            <a:avLst/>
          </a:prstGeom>
          <a:noFill/>
          <a:ln w="9525">
            <a:noFill/>
            <a:miter lim="800000"/>
            <a:headEnd/>
            <a:tailEnd/>
          </a:ln>
        </p:spPr>
      </p:pic>
    </p:spTree>
    <p:extLst>
      <p:ext uri="{BB962C8B-B14F-4D97-AF65-F5344CB8AC3E}">
        <p14:creationId xmlns:p14="http://schemas.microsoft.com/office/powerpoint/2010/main" val="58704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3"/>
          <a:srcRect l="15813" t="22917" r="5124" b="2083"/>
          <a:stretch>
            <a:fillRect/>
          </a:stretch>
        </p:blipFill>
        <p:spPr bwMode="auto">
          <a:xfrm>
            <a:off x="381510" y="1333057"/>
            <a:ext cx="9142979" cy="4876256"/>
          </a:xfrm>
          <a:prstGeom prst="rect">
            <a:avLst/>
          </a:prstGeom>
          <a:noFill/>
          <a:ln w="9525">
            <a:noFill/>
            <a:miter lim="800000"/>
            <a:headEnd/>
            <a:tailEnd/>
          </a:ln>
        </p:spPr>
      </p:pic>
    </p:spTree>
    <p:extLst>
      <p:ext uri="{BB962C8B-B14F-4D97-AF65-F5344CB8AC3E}">
        <p14:creationId xmlns:p14="http://schemas.microsoft.com/office/powerpoint/2010/main" val="27350064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2151</TotalTime>
  <Words>1788</Words>
  <Application>Microsoft Office PowerPoint</Application>
  <PresentationFormat>A4 (210x297 mm)</PresentationFormat>
  <Paragraphs>279</Paragraphs>
  <Slides>53</Slides>
  <Notes>37</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53</vt:i4>
      </vt:variant>
    </vt:vector>
  </HeadingPairs>
  <TitlesOfParts>
    <vt:vector size="58" baseType="lpstr">
      <vt:lpstr>Arial</vt:lpstr>
      <vt:lpstr>Calibri</vt:lpstr>
      <vt:lpstr>Google Sans</vt:lpstr>
      <vt:lpstr>Noto Sans Symbols</vt:lpstr>
      <vt:lpstr>Office Theme</vt:lpstr>
      <vt:lpstr>   ConnectGreen  Projekt  Restoring and managing ecological corridors in mountains as the green infrastructure in the Danube basin  </vt:lpstr>
      <vt:lpstr>PowerPoint-bemutató</vt:lpstr>
      <vt:lpstr>Threts</vt:lpstr>
      <vt:lpstr>Grey infrastructure ©ResourceWatch</vt:lpstr>
      <vt:lpstr>PowerPoint-bemutató</vt:lpstr>
      <vt:lpstr>PowerPoint-bemutató</vt:lpstr>
      <vt:lpstr>Trans-European Network - Transportation</vt:lpstr>
      <vt:lpstr>Green and Grey infrastructure ©ResourceWatch</vt:lpstr>
      <vt:lpstr>PowerPoint-bemutató</vt:lpstr>
      <vt:lpstr>PowerPoint-bemutató</vt:lpstr>
      <vt:lpstr>Threts</vt:lpstr>
      <vt:lpstr>Threts</vt:lpstr>
      <vt:lpstr>Flowchart of ConnectGreen Project</vt:lpstr>
      <vt:lpstr>Flowchart of ConnectGreen Project</vt:lpstr>
      <vt:lpstr>Flowchart of ConnectGreen Project</vt:lpstr>
      <vt:lpstr>Flowchart of ConnectGreen Project</vt:lpstr>
      <vt:lpstr>Flowchart of ConnectGreen Project</vt:lpstr>
      <vt:lpstr>The methodology Methodology for the identification of migration corridors for large carnivores in the Carpathian Countries Okániková, Z., Záhorec,L, Kluchová, A., Strnad, M., Romportl, D., Janák, M., and Hlaváč, V. (2019). </vt:lpstr>
      <vt:lpstr>Flowchart of ConnectGreen Project</vt:lpstr>
      <vt:lpstr>Pilot Areas</vt:lpstr>
      <vt:lpstr>Flowchart of ConnectGreen Project</vt:lpstr>
      <vt:lpstr>PowerPoint-bemutató</vt:lpstr>
      <vt:lpstr>Habitat suitability model</vt:lpstr>
      <vt:lpstr>PowerPoint-bemutató</vt:lpstr>
      <vt:lpstr>PowerPoint-bemutató</vt:lpstr>
      <vt:lpstr>CCIBIS.ORG</vt:lpstr>
      <vt:lpstr>PowerPoint-bemutató</vt:lpstr>
      <vt:lpstr>PowerPoint-bemutató</vt:lpstr>
      <vt:lpstr>PowerPoint-bemutató</vt:lpstr>
      <vt:lpstr>PowerPoint-bemutató</vt:lpstr>
      <vt:lpstr>TRANSGREEN</vt:lpstr>
      <vt:lpstr>TRANSGREEN</vt:lpstr>
      <vt:lpstr>TRANSGREEN</vt:lpstr>
      <vt:lpstr>Flowchart of ConnectGreen Project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Flowchart of ConnectGreen Project</vt:lpstr>
      <vt:lpstr>Meetings, field trips, trainings</vt:lpstr>
      <vt:lpstr>Meetings, field trips, trainings</vt:lpstr>
      <vt:lpstr>Meetings, field trips, trainings</vt:lpstr>
      <vt:lpstr>Meetings, field trips, trainings</vt:lpstr>
      <vt:lpstr>Meetings, field trips, trainings</vt:lpstr>
      <vt:lpstr>Meetings, field trips, trainings</vt:lpstr>
      <vt:lpstr>Meetings, field trips, trainings</vt:lpstr>
      <vt:lpstr>Meetings, field trips, trainings</vt:lpstr>
      <vt:lpstr>Meetings, field trips, trainings</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ON IDENTIFICATION, PRESERVATION AND MANAGEMENT OF  ECOLOGICAL CORRIDORS  IN THE CARPATHIAN COUNTIES</dc:title>
  <dc:creator>Andrei Comes</dc:creator>
  <cp:lastModifiedBy>Gabriella Nagy</cp:lastModifiedBy>
  <cp:revision>124</cp:revision>
  <cp:lastPrinted>2020-09-03T08:12:24Z</cp:lastPrinted>
  <dcterms:created xsi:type="dcterms:W3CDTF">2006-08-16T00:00:00Z</dcterms:created>
  <dcterms:modified xsi:type="dcterms:W3CDTF">2020-09-25T10:33:25Z</dcterms:modified>
</cp:coreProperties>
</file>